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14b254fa2e644ff" /><Relationship Type="http://schemas.openxmlformats.org/officeDocument/2006/relationships/extended-properties" Target="/docProps/app.xml" Id="R881f04b070d845a2" /><Relationship Type="http://schemas.openxmlformats.org/officeDocument/2006/relationships/officeDocument" Target="/ppt/presentation.xml" Id="R2cbbae4bbe02478b" /></Relationships>
</file>

<file path=ppt/presentation.xml><?xml version="1.0" encoding="utf-8"?>
<p:presentation xmlns:p="http://schemas.openxmlformats.org/presentationml/2006/main">
  <p:sldMasterIdLst>
    <p:sldMasterId xmlns:r="http://schemas.openxmlformats.org/officeDocument/2006/relationships" id="2147483648" r:id="R577b9da07d454d4e"/>
  </p:sldMasterIdLst>
  <p:notesMasterIdLst>
    <p:notesMasterId xmlns:r="http://schemas.openxmlformats.org/officeDocument/2006/relationships" r:id="R957f1d4763964a99"/>
  </p:notesMasterIdLst>
  <p:sldIdLst>
    <p:sldId xmlns:r="http://schemas.openxmlformats.org/officeDocument/2006/relationships" id="256" r:id="R6ae3a99a14104781"/>
    <p:sldId xmlns:r="http://schemas.openxmlformats.org/officeDocument/2006/relationships" id="257" r:id="Rb0c5c2b8eabe451f"/>
    <p:sldId xmlns:r="http://schemas.openxmlformats.org/officeDocument/2006/relationships" id="258" r:id="Rddbd6db9fc554e16"/>
    <p:sldId xmlns:r="http://schemas.openxmlformats.org/officeDocument/2006/relationships" id="259" r:id="R00abd14743734fec"/>
    <p:sldId xmlns:r="http://schemas.openxmlformats.org/officeDocument/2006/relationships" id="260" r:id="R9999e3ab84f34843"/>
    <p:sldId xmlns:r="http://schemas.openxmlformats.org/officeDocument/2006/relationships" id="261" r:id="R64a99c3c6625410e"/>
    <p:sldId xmlns:r="http://schemas.openxmlformats.org/officeDocument/2006/relationships" id="262" r:id="R1f6704ec46c94780"/>
    <p:sldId xmlns:r="http://schemas.openxmlformats.org/officeDocument/2006/relationships" id="263" r:id="R590e2d2d25484072"/>
    <p:sldId xmlns:r="http://schemas.openxmlformats.org/officeDocument/2006/relationships" id="264" r:id="R43f0c598d1e64a6b"/>
    <p:sldId xmlns:r="http://schemas.openxmlformats.org/officeDocument/2006/relationships" id="265" r:id="R4ccaae3ce36a48ce"/>
    <p:sldId xmlns:r="http://schemas.openxmlformats.org/officeDocument/2006/relationships" id="266" r:id="R87dab0d84c354d2a"/>
    <p:sldId xmlns:r="http://schemas.openxmlformats.org/officeDocument/2006/relationships" id="267" r:id="Rbac7b6441b6c4315"/>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cf26122d15c24370" /><Relationship Type="http://schemas.openxmlformats.org/officeDocument/2006/relationships/slideMaster" Target="/ppt/slideMasters/slideMaster1.xml" Id="R577b9da07d454d4e" /><Relationship Type="http://schemas.openxmlformats.org/officeDocument/2006/relationships/notesMaster" Target="/ppt/notesMasters/notesMaster1.xml" Id="R957f1d4763964a99" /><Relationship Type="http://schemas.openxmlformats.org/officeDocument/2006/relationships/presProps" Target="/ppt/presProps.xml" Id="R761c9818bb3f42ca" /><Relationship Type="http://schemas.openxmlformats.org/officeDocument/2006/relationships/tableStyles" Target="/ppt/tableStyles.xml" Id="R15f5e4d12b524b14" /><Relationship Type="http://schemas.openxmlformats.org/officeDocument/2006/relationships/slide" Target="/ppt/slides/slide1.xml" Id="R6ae3a99a14104781" /><Relationship Type="http://schemas.openxmlformats.org/officeDocument/2006/relationships/slide" Target="/ppt/slides/slide2.xml" Id="Rb0c5c2b8eabe451f" /><Relationship Type="http://schemas.openxmlformats.org/officeDocument/2006/relationships/slide" Target="/ppt/slides/slide3.xml" Id="Rddbd6db9fc554e16" /><Relationship Type="http://schemas.openxmlformats.org/officeDocument/2006/relationships/slide" Target="/ppt/slides/slide4.xml" Id="R00abd14743734fec" /><Relationship Type="http://schemas.openxmlformats.org/officeDocument/2006/relationships/slide" Target="/ppt/slides/slide5.xml" Id="R9999e3ab84f34843" /><Relationship Type="http://schemas.openxmlformats.org/officeDocument/2006/relationships/slide" Target="/ppt/slides/slide6.xml" Id="R64a99c3c6625410e" /><Relationship Type="http://schemas.openxmlformats.org/officeDocument/2006/relationships/slide" Target="/ppt/slides/slide7.xml" Id="R1f6704ec46c94780" /><Relationship Type="http://schemas.openxmlformats.org/officeDocument/2006/relationships/slide" Target="/ppt/slides/slide8.xml" Id="R590e2d2d25484072" /><Relationship Type="http://schemas.openxmlformats.org/officeDocument/2006/relationships/slide" Target="/ppt/slides/slide9.xml" Id="R43f0c598d1e64a6b" /><Relationship Type="http://schemas.openxmlformats.org/officeDocument/2006/relationships/slide" Target="/ppt/slides/slide10.xml" Id="R4ccaae3ce36a48ce" /><Relationship Type="http://schemas.openxmlformats.org/officeDocument/2006/relationships/slide" Target="/ppt/slides/slide11.xml" Id="R87dab0d84c354d2a" /><Relationship Type="http://schemas.openxmlformats.org/officeDocument/2006/relationships/slide" Target="/ppt/slides/slide12.xml" Id="Rbac7b6441b6c4315"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2fa8a7143c614d4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735c1276014478d" /><Relationship Type="http://schemas.openxmlformats.org/officeDocument/2006/relationships/notesMaster" Target="/ppt/notesMasters/notesMaster1.xml" Id="R23675b6f210a4cb7"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bc533fe231e42ea" /><Relationship Type="http://schemas.openxmlformats.org/officeDocument/2006/relationships/notesMaster" Target="/ppt/notesMasters/notesMaster1.xml" Id="R8ddf8c7b015d42c7"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3d729dec5ee04f2f" /><Relationship Type="http://schemas.openxmlformats.org/officeDocument/2006/relationships/notesMaster" Target="/ppt/notesMasters/notesMaster1.xml" Id="Raab76b18c0ed48ca"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e51a1ddbdec40ed" /><Relationship Type="http://schemas.openxmlformats.org/officeDocument/2006/relationships/notesMaster" Target="/ppt/notesMasters/notesMaster1.xml" Id="Rb7de31fa55724280" /></Relationships>
</file>

<file path=ppt/notesSlides/_rels/notesSlide2.xml.rels>&#65279;<?xml version="1.0" encoding="utf-8"?><Relationships xmlns="http://schemas.openxmlformats.org/package/2006/relationships"><Relationship Type="http://schemas.openxmlformats.org/officeDocument/2006/relationships/slide" Target="/ppt/slides/slide2.xml" Id="R184d590007834f0a" /><Relationship Type="http://schemas.openxmlformats.org/officeDocument/2006/relationships/notesMaster" Target="/ppt/notesMasters/notesMaster1.xml" Id="Re3dc50cb2af248ff" /></Relationships>
</file>

<file path=ppt/notesSlides/_rels/notesSlide3.xml.rels>&#65279;<?xml version="1.0" encoding="utf-8"?><Relationships xmlns="http://schemas.openxmlformats.org/package/2006/relationships"><Relationship Type="http://schemas.openxmlformats.org/officeDocument/2006/relationships/slide" Target="/ppt/slides/slide3.xml" Id="R000e2ac878624c3e" /><Relationship Type="http://schemas.openxmlformats.org/officeDocument/2006/relationships/notesMaster" Target="/ppt/notesMasters/notesMaster1.xml" Id="R478a3ba1b79f4388" /></Relationships>
</file>

<file path=ppt/notesSlides/_rels/notesSlide4.xml.rels>&#65279;<?xml version="1.0" encoding="utf-8"?><Relationships xmlns="http://schemas.openxmlformats.org/package/2006/relationships"><Relationship Type="http://schemas.openxmlformats.org/officeDocument/2006/relationships/slide" Target="/ppt/slides/slide4.xml" Id="R0e67b8f0e9664ce0" /><Relationship Type="http://schemas.openxmlformats.org/officeDocument/2006/relationships/notesMaster" Target="/ppt/notesMasters/notesMaster1.xml" Id="R62cb24ff577d49a6" /></Relationships>
</file>

<file path=ppt/notesSlides/_rels/notesSlide5.xml.rels>&#65279;<?xml version="1.0" encoding="utf-8"?><Relationships xmlns="http://schemas.openxmlformats.org/package/2006/relationships"><Relationship Type="http://schemas.openxmlformats.org/officeDocument/2006/relationships/slide" Target="/ppt/slides/slide5.xml" Id="R8d271b0731c14e76" /><Relationship Type="http://schemas.openxmlformats.org/officeDocument/2006/relationships/notesMaster" Target="/ppt/notesMasters/notesMaster1.xml" Id="R476c203053d945a6" /></Relationships>
</file>

<file path=ppt/notesSlides/_rels/notesSlide6.xml.rels>&#65279;<?xml version="1.0" encoding="utf-8"?><Relationships xmlns="http://schemas.openxmlformats.org/package/2006/relationships"><Relationship Type="http://schemas.openxmlformats.org/officeDocument/2006/relationships/slide" Target="/ppt/slides/slide6.xml" Id="Re3d38e746ade48c3" /><Relationship Type="http://schemas.openxmlformats.org/officeDocument/2006/relationships/notesMaster" Target="/ppt/notesMasters/notesMaster1.xml" Id="R747db9e0159943f6" /></Relationships>
</file>

<file path=ppt/notesSlides/_rels/notesSlide7.xml.rels>&#65279;<?xml version="1.0" encoding="utf-8"?><Relationships xmlns="http://schemas.openxmlformats.org/package/2006/relationships"><Relationship Type="http://schemas.openxmlformats.org/officeDocument/2006/relationships/slide" Target="/ppt/slides/slide7.xml" Id="R98b75f8ef1f74858" /><Relationship Type="http://schemas.openxmlformats.org/officeDocument/2006/relationships/notesMaster" Target="/ppt/notesMasters/notesMaster1.xml" Id="Rcfb343c19a084008" /></Relationships>
</file>

<file path=ppt/notesSlides/_rels/notesSlide8.xml.rels>&#65279;<?xml version="1.0" encoding="utf-8"?><Relationships xmlns="http://schemas.openxmlformats.org/package/2006/relationships"><Relationship Type="http://schemas.openxmlformats.org/officeDocument/2006/relationships/slide" Target="/ppt/slides/slide8.xml" Id="Rbb109b298080469a" /><Relationship Type="http://schemas.openxmlformats.org/officeDocument/2006/relationships/notesMaster" Target="/ppt/notesMasters/notesMaster1.xml" Id="R84a213d032cf408d" /></Relationships>
</file>

<file path=ppt/notesSlides/_rels/notesSlide9.xml.rels>&#65279;<?xml version="1.0" encoding="utf-8"?><Relationships xmlns="http://schemas.openxmlformats.org/package/2006/relationships"><Relationship Type="http://schemas.openxmlformats.org/officeDocument/2006/relationships/slide" Target="/ppt/slides/slide9.xml" Id="Ra748eaa9a0be406c" /><Relationship Type="http://schemas.openxmlformats.org/officeDocument/2006/relationships/notesMaster" Target="/ppt/notesMasters/notesMaster1.xml" Id="R4df379e888ca4fb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public-record reconstruction of Hersh K. Bhargava’s UCSF Biophysics PhD research. The exact dissertation title, committee, and current seminar or defense details were not publicly verified. The latest authoritative clue is his February third, twenty twenty-six Keystone Symposium talk, titled Engineering Cell Autonomous I L Two Circuits to Understand and Control T Cell Responses. The goal here is to reconstruct the scientific thesis, evaluate the evidence, and apply UCSF’s actual standard for a PhD: an independent, original, significant, and publishable contribution.</a:t>
            </a:r>
          </a:p>
          <a:p xmlns:a="http://schemas.openxmlformats.org/drawingml/2006/main">
            <a:r>
              <a:t>
Sources: UCSF Lim Lab; Keystone K22026; Bhargava public CV</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bio P R O T A C project adds a negative-control layer. Compact genetically encoded degraders can reduce selected cytosolic or membrane proteins, including C A R receptors and the endogenous kinase ZAP seventy. A receptor-triggered circuit attenuated proliferation through ZAP seventy degradation, but it did not fully eliminate target-cell killing. The approach therefore demonstrates programmable signaling attenuation, not a complete or rapid N O T gate. Bhargava is documented as performing and analyzing experiments, while conception, sequence design, vector design, and lead writing are credited to other authors.</a:t>
            </a:r>
          </a:p>
          <a:p xmlns:a="http://schemas.openxmlformats.org/drawingml/2006/main">
            <a:r>
              <a:t>
Sources: Kim et al. ACS Synthetic Biology 2024, DOI 10.1021/acssynbio.4c00109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where the evaluation becomes demanding. UCSF defines the dissertation as independent, original, significant research that produces publishable results. The Biophysics program says that, in practice, at least one first-author paper is expected to be in press before the thesis is signed, while allowing the committee to judge unusual cases. Bhargava has meaningful documented roles in all three core collaborations, especially methodology, investigation, visualization, and writing in the I L Two paper. But the public record alone does not identify a first-author doctoral paper or the figure-level ownership of the unpublished autonomous I L Two chapter. The private dissertation record must establish the independent contribution, whether through that chapter or other committee-auditable work.</a:t>
            </a:r>
          </a:p>
          <a:p xmlns:a="http://schemas.openxmlformats.org/drawingml/2006/main">
            <a:r>
              <a:t>
Sources: UCSF GEPA dissertation outcomes; UCSF Biophysics advancement and thesis guidance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public research program appears significant, coherent, technically broad, and conceptually strong. The cytokine-circuit work contains a powerful design idea, the broader platform is unusually interdisciplinary, and the public talks show serious systems-level thinking. But this packet cannot determine whether the private dissertation establishes the required independent contribution. The private record would need to show what Bhargava independently conceived, built, measured, modeled, and interpreted. A particularly strong outcome would turn co-encoded I L Two production and response from a therapeutic implementation into a quantitative, falsifiable, and transferable principle of competition-aware, spatially gated population control. That is a demanding candidate standard derived from UCSF's published requirements and the systems-design questions raised in this simulation; it is not a claim about any named adviser's private expectations.</a:t>
            </a:r>
          </a:p>
          <a:p xmlns:a="http://schemas.openxmlformats.org/drawingml/2006/main">
            <a:r>
              <a:t>
Sources: Synthesis of primary sources; no claim about the private committee decision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First, the factual boundary. This is Hersh K. Bhargava at the University of California, San Francisco, not U C F. UCSF and the Lim laboratory list him in the Biophysics program, with a designated emphasis in Complex Biological Systems, and joint advising by Wendell Lim and Hana El-Samad. As of July seventeenth, twenty twenty-six, I found no public dissertation deposit or authoritative announcement that establishes the final title, committee, time, or outcome of a defense. Those facts should remain explicitly unknown rather than filled in by inference.</a:t>
            </a:r>
          </a:p>
          <a:p xmlns:a="http://schemas.openxmlformats.org/drawingml/2006/main">
            <a:r>
              <a:t>
Sources: UCSF Lim Lab; UCSF Biophysics; UCSF GEPA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best synthesis is this. T-cell behavior can be rationally programmed by decomposing immune signaling into modular control elements and rewiring the timing, localization, autonomy, and removal of signals that govern cell-state decisions. The program has four operations. Sense disease context with orthogonal receptors. Compute useful relationships between signaling architecture and phenotype. Act through localized cytokine production. And regulate by selectively degrading receptors or signaling proteins. This is a coherent engineering thesis, but its strongest independent component appears to be the unpublished cell-autonomous I L Two work.</a:t>
            </a:r>
          </a:p>
          <a:p xmlns:a="http://schemas.openxmlformats.org/drawingml/2006/main">
            <a:r>
              <a:t>
Sources: Bhargava recorded talks; Daniels et al. 2022; Allen et al. 2022; Kim et al. 2024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Bhargava’s public-facing biological model treats I L Two as a collective decision variable. Activated T cells produce the cytokine. Nearby cells consume it. Once local production exceeds consumption, positive feedback supports proliferation. In his talk, he describes this as a decentralized voting mechanism. Tumors can exploit the same architecture by suppressing native T-cell activation and recruiting cytokine-consuming cells. The crucial design insight is that therapeutic success may depend less on total cytokine amount than on who produces it, who captures it first, when it is produced, and where that competition occurs.</a:t>
            </a:r>
          </a:p>
          <a:p xmlns:a="http://schemas.openxmlformats.org/drawingml/2006/main">
            <a:r>
              <a:t>
Sources: Bhargava UCSF talk, 00:03:26–00:05:23; Allen et al. 2022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 the motivating model for the tested systems, one proposed bottleneck is not simply failure to recognize cancer. A correctly targeted T cell may arrive, while native C A R or T C R signaling is suppressed, endogenous I L Two production is weak, and competing cells consume available cytokine. The population may fail to establish a foothold. Other explanations, including trafficking, retention, survival, receptor state, and founder-cell expansion, remain possible. This reframes the engineering problem: recognition and killing may be insufficient without a local population dynamic that crosses a proliferative threshold.</a:t>
            </a:r>
          </a:p>
          <a:p xmlns:a="http://schemas.openxmlformats.org/drawingml/2006/main">
            <a:r>
              <a:t>
Sources: Allen et al. Science 2022; Bhargava Lindau talk 00:04:30–00:05:12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central circuit separates sensing from killing. A synthetic Notch receptor recognizes a tumor-associated input and turns on I L Two without requiring native C A R or T C R activation. The producing cell also responds to the cytokine, creating a co-encoded production-and-response configuration. A separate C A R or T C R provides target-cell killing. This topology is designed to bypass reliance on a suppressed activation pathway and may give the producer preferential access to a signal needed for expansion. It is a systems-level rewiring, not merely a stronger dose of the same input.</a:t>
            </a:r>
          </a:p>
          <a:p xmlns:a="http://schemas.openxmlformats.org/drawingml/2006/main">
            <a:r>
              <a:t>
Sources: Allen et al. Science 2022, DOI 10.1126/science.aba1624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published evidence strongly supports the architecture within the tested preclinical systems. Tumor-gated I L Two increased local engineered-cell accumulation, improved tumor control, and improved survival. Comparisons favored inducible, C A R-independent, one-cell autocrine delivery over constitutive expression, activation-coupled expression, or a separate producer-cell population. Bhargava’s public talk describes complete clearance in the displayed pancreatic-cancer treatment group, but the talk does not supply group size or durability. The careful claim is therefore strong preclinical efficacy in specific models, not human efficacy and not a universal solution to solid tumors.</a:t>
            </a:r>
          </a:p>
          <a:p xmlns:a="http://schemas.openxmlformats.org/drawingml/2006/main">
            <a:r>
              <a:t>
Sources: Allen et al. 2022; Bhargava UCSF and Lindau talks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Bhargava identifies several candidate design principles. Inducibility may avoid adaptation to chronic cytokine exposure. Orthogonal control may bypass suppression of native T-cell signaling. Autocrine delivery may protect the producer from competing cytokine sinks. Spatial gating may reduce systemic exposure. These are plausible and useful principles, but the public record does not fully isolate each mechanism. The Lindau question-and-answer session explicitly leaves unresolved whether the circuit improves physical ingress into tumors or simply expands a few founder cells after they arrive. The dissertation should convert these plausible explanations into falsifiable and quantitative mechanisms.</a:t>
            </a:r>
          </a:p>
          <a:p xmlns:a="http://schemas.openxmlformats.org/drawingml/2006/main">
            <a:r>
              <a:t>
Sources: Bhargava Lindau talk, 00:06:10–00:10:56; Allen et al. 2022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complementary Science paper decomposed C A R costimulation into short signaling motifs, generating a design space of two thousand three hundred seventy-nine possible architectures and experimentally testing roughly two hundred. Neural networks helped identify combinations associated with cytotoxicity and stemness-related phenotypes. This supports a rational-design philosophy and demonstrates that non-natural signaling sentences can be useful. But the system used one principal antigen and architecture context, and Bhargava’s formal contribution is listed as performing research, not designing or analyzing the machine-learning framework. The defensible interpretation is a local grammar, not a decoded universal language.</a:t>
            </a:r>
          </a:p>
          <a:p xmlns:a="http://schemas.openxmlformats.org/drawingml/2006/main">
            <a:r>
              <a:t>
Sources: Daniels et al. Science 2022, DOI 10.1126/science.abq0225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bc3d868133946ef"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dfd6a28f69346cb" /><Relationship Type="http://schemas.openxmlformats.org/officeDocument/2006/relationships/slideLayout" Target="/ppt/slideLayouts/slideLayout1.xml" Id="Ra4c58fcf8dd444b7"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a4c58fcf8dd444b7"/>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057a7dfedf19477c" /><Relationship Type="http://schemas.openxmlformats.org/officeDocument/2006/relationships/notesSlide" Target="/ppt/notesSlides/notesSlide1.xml" Id="R1608500d1b8c4c0b"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ac06dc87fb24178" /><Relationship Type="http://schemas.openxmlformats.org/officeDocument/2006/relationships/notesSlide" Target="/ppt/notesSlides/notesSlide10.xml" Id="Rb0eebee8994d40d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8dca00f4d0dc4b98" /><Relationship Type="http://schemas.openxmlformats.org/officeDocument/2006/relationships/notesSlide" Target="/ppt/notesSlides/notesSlide11.xml" Id="Rb49b4617e81746f5"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53cf9c66332b435c" /><Relationship Type="http://schemas.openxmlformats.org/officeDocument/2006/relationships/notesSlide" Target="/ppt/notesSlides/notesSlide12.xml" Id="R60cbc0d5591347e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f4d53e3e3d954610" /><Relationship Type="http://schemas.openxmlformats.org/officeDocument/2006/relationships/notesSlide" Target="/ppt/notesSlides/notesSlide2.xml" Id="Rfc90739c15a64c33"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53591d9a4a8d46e8" /><Relationship Type="http://schemas.openxmlformats.org/officeDocument/2006/relationships/notesSlide" Target="/ppt/notesSlides/notesSlide3.xml" Id="R009c4f6e4b6d4b35"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eb71ae6493c404a" /><Relationship Type="http://schemas.openxmlformats.org/officeDocument/2006/relationships/notesSlide" Target="/ppt/notesSlides/notesSlide4.xml" Id="Rb91cab3717f04e4d"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8513d82dcb04cf9" /><Relationship Type="http://schemas.openxmlformats.org/officeDocument/2006/relationships/notesSlide" Target="/ppt/notesSlides/notesSlide5.xml" Id="Rb1aaac76f1734877"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e82e0ceba29a4540" /><Relationship Type="http://schemas.openxmlformats.org/officeDocument/2006/relationships/notesSlide" Target="/ppt/notesSlides/notesSlide6.xml" Id="R04b74ad10af846ff"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af26105cdc64ffa" /><Relationship Type="http://schemas.openxmlformats.org/officeDocument/2006/relationships/notesSlide" Target="/ppt/notesSlides/notesSlide7.xml" Id="R1e1ce767f3a7482b"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41d7afdd35c46c9" /><Relationship Type="http://schemas.openxmlformats.org/officeDocument/2006/relationships/notesSlide" Target="/ppt/notesSlides/notesSlide8.xml" Id="R390ec02441fb459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f70f5493d2c144d4" /><Relationship Type="http://schemas.openxmlformats.org/officeDocument/2006/relationships/notesSlide" Target="/ppt/notesSlides/notesSlide9.xml" Id="R70eb6c858a6a477e" /></Relationships>
</file>

<file path=ppt/slides/slide1.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F5985BFF-D354-4A73-9115-F0F8E9E8C6BB}"/>
              </a:ext>
            </a:extLst>
          </p:cNvPr>
          <p:cNvSpPr>
            <a:spLocks xmlns:a="http://schemas.openxmlformats.org/drawingml/2006/main" noGrp="1"/>
          </p:cNvSpPr>
          <p:nvPr/>
        </p:nvSpPr>
        <p:spPr>
          <a:xfrm xmlns:a="http://schemas.openxmlformats.org/drawingml/2006/main">
            <a:off x="666750" y="523875"/>
            <a:ext cx="5905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050" b="1">
                <a:solidFill>
                  <a:srgbClr val="35D9E6"/>
                </a:solidFill>
              </a:defRPr>
            </a:pPr>
            <a:r>
              <a:rPr sz="1050" b="1">
                <a:solidFill>
                  <a:srgbClr val="35D9E6"/>
                </a:solidFill>
              </a:rPr>
              <a:t>PUBLIC-RECORD THESIS RECONSTRUCTION</a:t>
            </a:r>
          </a:p>
        </p:txBody>
      </p:sp>
      <p:sp>
        <p:nvSpPr>
          <p:cNvPr id="2" name="">
            <a:extLst xmlns:a="http://schemas.openxmlformats.org/drawingml/2006/main">
              <a:ext uri="{FF2B5EF4-FFF2-40B4-BE49-F238E27FC236}">
                <a16:creationId xmlns:a16="http://schemas.microsoft.com/office/drawing/2014/main" id="{EA14F264-B08B-4090-93FA-D0D9F196583E}"/>
              </a:ext>
            </a:extLst>
          </p:cNvPr>
          <p:cNvSpPr>
            <a:spLocks xmlns:a="http://schemas.openxmlformats.org/drawingml/2006/main" noGrp="1"/>
          </p:cNvSpPr>
          <p:nvPr/>
        </p:nvSpPr>
        <p:spPr>
          <a:xfrm xmlns:a="http://schemas.openxmlformats.org/drawingml/2006/main">
            <a:off x="666750" y="1000125"/>
            <a:ext cx="7239000" cy="1571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4875" b="1">
                <a:solidFill>
                  <a:srgbClr val="EFFAFF"/>
                </a:solidFill>
              </a:defRPr>
            </a:pPr>
            <a:r>
              <a:rPr sz="4875" b="1">
                <a:solidFill>
                  <a:srgbClr val="EFFAFF"/>
                </a:solidFill>
              </a:rPr>
              <a:t>Hersh K. Bhargava’s</a:t>
            </a:r>
          </a:p>
          <a:p xmlns:a="http://schemas.openxmlformats.org/drawingml/2006/main">
            <a:pPr algn="l">
              <a:defRPr sz="4875" b="1">
                <a:solidFill>
                  <a:srgbClr val="EFFAFF"/>
                </a:solidFill>
              </a:defRPr>
            </a:pPr>
            <a:r>
              <a:rPr sz="4875" b="1">
                <a:solidFill>
                  <a:srgbClr val="EFFAFF"/>
                </a:solidFill>
              </a:rPr>
              <a:t>PhD research</a:t>
            </a:r>
          </a:p>
        </p:txBody>
      </p:sp>
      <p:sp>
        <p:nvSpPr>
          <p:cNvPr id="3" name="">
            <a:extLst xmlns:a="http://schemas.openxmlformats.org/drawingml/2006/main">
              <a:ext uri="{FF2B5EF4-FFF2-40B4-BE49-F238E27FC236}">
                <a16:creationId xmlns:a16="http://schemas.microsoft.com/office/drawing/2014/main" id="{D18FD06C-F99D-4C71-BEC1-53BAC3B67591}"/>
              </a:ext>
            </a:extLst>
          </p:cNvPr>
          <p:cNvSpPr>
            <a:spLocks xmlns:a="http://schemas.openxmlformats.org/drawingml/2006/main" noGrp="1"/>
          </p:cNvSpPr>
          <p:nvPr/>
        </p:nvSpPr>
        <p:spPr>
          <a:xfrm xmlns:a="http://schemas.openxmlformats.org/drawingml/2006/main">
            <a:off x="704850" y="2857500"/>
            <a:ext cx="6191250" cy="1095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CBDBE4"/>
                </a:solidFill>
              </a:defRPr>
            </a:pPr>
            <a:r>
              <a:rPr sz="1875" b="0">
                <a:solidFill>
                  <a:srgbClr val="CBDBE4"/>
                </a:solidFill>
              </a:rPr>
              <a:t>Cell-autonomous IL-2, programmable T-cell communication, and the independence standard that decides a UCSF Biophysics doctorate.</a:t>
            </a:r>
          </a:p>
        </p:txBody>
      </p:sp>
      <p:sp>
        <p:nvSpPr>
          <p:cNvPr id="4" name="">
            <a:extLst xmlns:a="http://schemas.openxmlformats.org/drawingml/2006/main">
              <a:ext uri="{FF2B5EF4-FFF2-40B4-BE49-F238E27FC236}">
                <a16:creationId xmlns:a16="http://schemas.microsoft.com/office/drawing/2014/main" id="{57BA411C-9777-452F-9FE2-6CB0C080C356}"/>
              </a:ext>
            </a:extLst>
          </p:cNvPr>
          <p:cNvSpPr>
            <a:spLocks xmlns:a="http://schemas.openxmlformats.org/drawingml/2006/main" noGrp="1"/>
          </p:cNvSpPr>
          <p:nvPr/>
        </p:nvSpPr>
        <p:spPr>
          <a:xfrm xmlns:a="http://schemas.openxmlformats.org/drawingml/2006/main">
            <a:off x="704850" y="4286250"/>
            <a:ext cx="619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A7BAC6"/>
                </a:solidFill>
              </a:defRPr>
            </a:pPr>
            <a:r>
              <a:rPr sz="975" b="1">
                <a:solidFill>
                  <a:srgbClr val="A7BAC6"/>
                </a:solidFill>
              </a:rPr>
              <a:t>17 JULY 2026  ·  DENSELY SOURCED  ·  CLAIM-CALIBRATED</a:t>
            </a:r>
          </a:p>
        </p:txBody>
      </p:sp>
      <p:sp>
        <p:nvSpPr>
          <p:cNvPr id="5" name="">
            <a:extLst xmlns:a="http://schemas.openxmlformats.org/drawingml/2006/main">
              <a:ext uri="{FF2B5EF4-FFF2-40B4-BE49-F238E27FC236}">
                <a16:creationId xmlns:a16="http://schemas.microsoft.com/office/drawing/2014/main" id="{4DA3AFFB-3554-4449-94C2-11FE206F69F5}"/>
              </a:ext>
            </a:extLst>
          </p:cNvPr>
          <p:cNvSpPr>
            <a:spLocks xmlns:a="http://schemas.openxmlformats.org/drawingml/2006/main" noGrp="1"/>
          </p:cNvSpPr>
          <p:nvPr/>
        </p:nvSpPr>
        <p:spPr>
          <a:xfrm xmlns:a="http://schemas.openxmlformats.org/drawingml/2006/main">
            <a:off x="8239125" y="1143000"/>
            <a:ext cx="2571750" cy="2571750"/>
          </a:xfrm>
          <a:prstGeom xmlns:a="http://schemas.openxmlformats.org/drawingml/2006/main" prst="ellipse">
            <a:avLst/>
          </a:prstGeom>
          <a:ln xmlns:a="http://schemas.openxmlformats.org/drawingml/2006/main" w="9525">
            <a:solidFill>
              <a:srgbClr val="1F687C"/>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6" name="">
            <a:extLst xmlns:a="http://schemas.openxmlformats.org/drawingml/2006/main">
              <a:ext uri="{FF2B5EF4-FFF2-40B4-BE49-F238E27FC236}">
                <a16:creationId xmlns:a16="http://schemas.microsoft.com/office/drawing/2014/main" id="{340228F4-AD98-4DB5-B963-9894716AE66F}"/>
              </a:ext>
            </a:extLst>
          </p:cNvPr>
          <p:cNvSpPr>
            <a:spLocks xmlns:a="http://schemas.openxmlformats.org/drawingml/2006/main" noGrp="1"/>
          </p:cNvSpPr>
          <p:nvPr/>
        </p:nvSpPr>
        <p:spPr>
          <a:xfrm xmlns:a="http://schemas.openxmlformats.org/drawingml/2006/main">
            <a:off x="8763000" y="1666875"/>
            <a:ext cx="1524000" cy="1524000"/>
          </a:xfrm>
          <a:prstGeom xmlns:a="http://schemas.openxmlformats.org/drawingml/2006/main" prst="ellipse">
            <a:avLst/>
          </a:prstGeom>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D212E82B-D121-4AE4-BDBB-67403FB1BC4B}"/>
              </a:ext>
            </a:extLst>
          </p:cNvPr>
          <p:cNvSpPr>
            <a:spLocks xmlns:a="http://schemas.openxmlformats.org/drawingml/2006/main" noGrp="1"/>
          </p:cNvSpPr>
          <p:nvPr/>
        </p:nvSpPr>
        <p:spPr>
          <a:xfrm xmlns:a="http://schemas.openxmlformats.org/drawingml/2006/main">
            <a:off x="9096375" y="2000250"/>
            <a:ext cx="381000" cy="381000"/>
          </a:xfrm>
          <a:prstGeom xmlns:a="http://schemas.openxmlformats.org/drawingml/2006/main" prst="ellipse">
            <a:avLst/>
          </a:prstGeom>
          <a:solidFill xmlns:a="http://schemas.openxmlformats.org/drawingml/2006/main">
            <a:srgbClr val="EF5DA8"/>
          </a:solidFill>
          <a:ln xmlns:a="http://schemas.openxmlformats.org/drawingml/2006/main" w="9525">
            <a:solidFill>
              <a:srgbClr val="EF5DA8"/>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8" name="">
            <a:extLst xmlns:a="http://schemas.openxmlformats.org/drawingml/2006/main">
              <a:ext uri="{FF2B5EF4-FFF2-40B4-BE49-F238E27FC236}">
                <a16:creationId xmlns:a16="http://schemas.microsoft.com/office/drawing/2014/main" id="{C2FCF40F-FCE3-4A18-9276-0C7373292618}"/>
              </a:ext>
            </a:extLst>
          </p:cNvPr>
          <p:cNvSpPr>
            <a:spLocks xmlns:a="http://schemas.openxmlformats.org/drawingml/2006/main" noGrp="1"/>
          </p:cNvSpPr>
          <p:nvPr/>
        </p:nvSpPr>
        <p:spPr>
          <a:xfrm xmlns:a="http://schemas.openxmlformats.org/drawingml/2006/main">
            <a:off x="9763125" y="2571750"/>
            <a:ext cx="238125" cy="238125"/>
          </a:xfrm>
          <a:prstGeom xmlns:a="http://schemas.openxmlformats.org/drawingml/2006/main" prst="ellipse">
            <a:avLst/>
          </a:prstGeom>
          <a:solidFill xmlns:a="http://schemas.openxmlformats.org/drawingml/2006/main">
            <a:srgbClr val="FFBA52"/>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9" name="">
            <a:extLst xmlns:a="http://schemas.openxmlformats.org/drawingml/2006/main">
              <a:ext uri="{FF2B5EF4-FFF2-40B4-BE49-F238E27FC236}">
                <a16:creationId xmlns:a16="http://schemas.microsoft.com/office/drawing/2014/main" id="{E542713F-010C-4521-A76E-B45319BAE09B}"/>
              </a:ext>
            </a:extLst>
          </p:cNvPr>
          <p:cNvSpPr>
            <a:spLocks xmlns:a="http://schemas.openxmlformats.org/drawingml/2006/main" noGrp="1"/>
          </p:cNvSpPr>
          <p:nvPr/>
        </p:nvSpPr>
        <p:spPr>
          <a:xfrm xmlns:a="http://schemas.openxmlformats.org/drawingml/2006/main">
            <a:off x="9953625" y="1314450"/>
            <a:ext cx="666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FBA52"/>
                </a:solidFill>
              </a:defRPr>
            </a:pPr>
            <a:r>
              <a:rPr sz="1350" b="1">
                <a:solidFill>
                  <a:srgbClr val="FFBA52"/>
                </a:solidFill>
              </a:rPr>
              <a:t>IL-2</a:t>
            </a:r>
          </a:p>
        </p:txBody>
      </p:sp>
      <p:sp>
        <p:nvSpPr>
          <p:cNvPr id="10" name="">
            <a:extLst xmlns:a="http://schemas.openxmlformats.org/drawingml/2006/main">
              <a:ext uri="{FF2B5EF4-FFF2-40B4-BE49-F238E27FC236}">
                <a16:creationId xmlns:a16="http://schemas.microsoft.com/office/drawing/2014/main" id="{D509F7BD-D66E-4E99-8870-FCA1FF1A8D60}"/>
              </a:ext>
            </a:extLst>
          </p:cNvPr>
          <p:cNvSpPr>
            <a:spLocks xmlns:a="http://schemas.openxmlformats.org/drawingml/2006/main" noGrp="1"/>
          </p:cNvSpPr>
          <p:nvPr/>
        </p:nvSpPr>
        <p:spPr>
          <a:xfrm xmlns:a="http://schemas.openxmlformats.org/drawingml/2006/main">
            <a:off x="8143875" y="4333875"/>
            <a:ext cx="2857500" cy="1143000"/>
          </a:xfrm>
          <a:prstGeom xmlns:a="http://schemas.openxmlformats.org/drawingml/2006/main" prst="roundRect">
            <a:avLst>
              <a:gd name="adj" fmla="val 16667"/>
            </a:avLst>
          </a:prstGeom>
          <a:solidFill xmlns:a="http://schemas.openxmlformats.org/drawingml/2006/main">
            <a:srgbClr val="0B1721"/>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1" name="">
            <a:extLst xmlns:a="http://schemas.openxmlformats.org/drawingml/2006/main">
              <a:ext uri="{FF2B5EF4-FFF2-40B4-BE49-F238E27FC236}">
                <a16:creationId xmlns:a16="http://schemas.microsoft.com/office/drawing/2014/main" id="{68732925-2DA3-4EDE-936D-D40921556299}"/>
              </a:ext>
            </a:extLst>
          </p:cNvPr>
          <p:cNvSpPr>
            <a:spLocks xmlns:a="http://schemas.openxmlformats.org/drawingml/2006/main" noGrp="1"/>
          </p:cNvSpPr>
          <p:nvPr/>
        </p:nvSpPr>
        <p:spPr>
          <a:xfrm xmlns:a="http://schemas.openxmlformats.org/drawingml/2006/main">
            <a:off x="8382000" y="4514850"/>
            <a:ext cx="2381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FFBA52"/>
                </a:solidFill>
              </a:defRPr>
            </a:pPr>
            <a:r>
              <a:rPr sz="1275" b="1">
                <a:solidFill>
                  <a:srgbClr val="FFBA52"/>
                </a:solidFill>
              </a:rPr>
              <a:t>Accuracy boundary</a:t>
            </a:r>
          </a:p>
        </p:txBody>
      </p:sp>
      <p:sp>
        <p:nvSpPr>
          <p:cNvPr id="12" name="">
            <a:extLst xmlns:a="http://schemas.openxmlformats.org/drawingml/2006/main">
              <a:ext uri="{FF2B5EF4-FFF2-40B4-BE49-F238E27FC236}">
                <a16:creationId xmlns:a16="http://schemas.microsoft.com/office/drawing/2014/main" id="{30D46187-D61F-4832-AA2F-41EC92706356}"/>
              </a:ext>
            </a:extLst>
          </p:cNvPr>
          <p:cNvSpPr>
            <a:spLocks xmlns:a="http://schemas.openxmlformats.org/drawingml/2006/main" noGrp="1"/>
          </p:cNvSpPr>
          <p:nvPr/>
        </p:nvSpPr>
        <p:spPr>
          <a:xfrm xmlns:a="http://schemas.openxmlformats.org/drawingml/2006/main">
            <a:off x="8382000" y="4810125"/>
            <a:ext cx="2333625"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BACBD5"/>
                </a:solidFill>
              </a:defRPr>
            </a:pPr>
            <a:r>
              <a:rPr sz="1275" b="0">
                <a:solidFill>
                  <a:srgbClr val="BACBD5"/>
                </a:solidFill>
              </a:rPr>
              <a:t>No invented title, committee, defense time, unpublished result, or outcome.</a:t>
            </a:r>
          </a:p>
        </p:txBody>
      </p:sp>
      <p:sp>
        <p:nvSpPr>
          <p:cNvPr id="13" name="">
            <a:extLst xmlns:a="http://schemas.openxmlformats.org/drawingml/2006/main">
              <a:ext uri="{FF2B5EF4-FFF2-40B4-BE49-F238E27FC236}">
                <a16:creationId xmlns:a16="http://schemas.microsoft.com/office/drawing/2014/main" id="{FF71598D-21E1-46E5-8162-013A1CDB3330}"/>
              </a:ext>
            </a:extLst>
          </p:cNvPr>
          <p:cNvSpPr>
            <a:spLocks xmlns:a="http://schemas.openxmlformats.org/drawingml/2006/main" noGrp="1"/>
          </p:cNvSpPr>
          <p:nvPr/>
        </p:nvSpPr>
        <p:spPr>
          <a:xfrm xmlns:a="http://schemas.openxmlformats.org/drawingml/2006/main">
            <a:off x="666750" y="6477000"/>
            <a:ext cx="5715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UCSF Lim Lab · Keystone 2026 · public CV</a:t>
            </a:r>
          </a:p>
        </p:txBody>
      </p:sp>
    </p:spTree>
    <p:extLst>
      <p:ext uri="{BB962C8B-B14F-4D97-AF65-F5344CB8AC3E}">
        <p14:creationId xmlns:p14="http://schemas.microsoft.com/office/powerpoint/2010/main" val="354525274"/>
      </p:ext>
    </p:extLst>
  </p:cSld>
</p:sld>
</file>

<file path=ppt/slides/slide10.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2BF57380-96E3-4178-A0E3-661B968970B2}"/>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POST-TRANSLATIONAL REGULATION</a:t>
            </a:r>
          </a:p>
        </p:txBody>
      </p:sp>
      <p:sp>
        <p:nvSpPr>
          <p:cNvPr id="2" name="">
            <a:extLst xmlns:a="http://schemas.openxmlformats.org/drawingml/2006/main">
              <a:ext uri="{FF2B5EF4-FFF2-40B4-BE49-F238E27FC236}">
                <a16:creationId xmlns:a16="http://schemas.microsoft.com/office/drawing/2014/main" id="{DB341369-0CA5-465E-9B08-9B7710FA2BDA}"/>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A related control layer: compact bioPROTACs</a:t>
            </a:r>
          </a:p>
        </p:txBody>
      </p:sp>
      <p:sp>
        <p:nvSpPr>
          <p:cNvPr id="3" name="">
            <a:extLst xmlns:a="http://schemas.openxmlformats.org/drawingml/2006/main">
              <a:ext uri="{FF2B5EF4-FFF2-40B4-BE49-F238E27FC236}">
                <a16:creationId xmlns:a16="http://schemas.microsoft.com/office/drawing/2014/main" id="{2C1C39F5-5DB8-4A2A-8FAD-10A06AEB5F4B}"/>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0DE7F945-17C4-41FB-B317-477155FAF832}"/>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10</a:t>
            </a:r>
          </a:p>
        </p:txBody>
      </p:sp>
      <p:sp>
        <p:nvSpPr>
          <p:cNvPr id="5" name="">
            <a:extLst xmlns:a="http://schemas.openxmlformats.org/drawingml/2006/main">
              <a:ext uri="{FF2B5EF4-FFF2-40B4-BE49-F238E27FC236}">
                <a16:creationId xmlns:a16="http://schemas.microsoft.com/office/drawing/2014/main" id="{E805BC17-BA35-4767-A3DE-877A636C055B}"/>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Kim et al. ACS Synthetic Biology 2024 · 10.1021/acssynbio.4c00109</a:t>
            </a:r>
          </a:p>
        </p:txBody>
      </p:sp>
      <p:sp>
        <p:nvSpPr>
          <p:cNvPr id="6" name="">
            <a:extLst xmlns:a="http://schemas.openxmlformats.org/drawingml/2006/main">
              <a:ext uri="{FF2B5EF4-FFF2-40B4-BE49-F238E27FC236}">
                <a16:creationId xmlns:a16="http://schemas.microsoft.com/office/drawing/2014/main" id="{31523B01-EFC1-4D4D-8544-BE1816B17C95}"/>
              </a:ext>
            </a:extLst>
          </p:cNvPr>
          <p:cNvSpPr>
            <a:spLocks xmlns:a="http://schemas.openxmlformats.org/drawingml/2006/main" noGrp="1"/>
          </p:cNvSpPr>
          <p:nvPr/>
        </p:nvSpPr>
        <p:spPr>
          <a:xfrm xmlns:a="http://schemas.openxmlformats.org/drawingml/2006/main">
            <a:off x="857250" y="2857500"/>
            <a:ext cx="1905000" cy="1000125"/>
          </a:xfrm>
          <a:prstGeom xmlns:a="http://schemas.openxmlformats.org/drawingml/2006/main" prst="roundRect">
            <a:avLst>
              <a:gd name="adj" fmla="val 17143"/>
            </a:avLst>
          </a:prstGeom>
          <a:solidFill xmlns:a="http://schemas.openxmlformats.org/drawingml/2006/main">
            <a:srgbClr val="151D2B"/>
          </a:solidFill>
          <a:ln xmlns:a="http://schemas.openxmlformats.org/drawingml/2006/main" w="9525">
            <a:solidFill>
              <a:srgbClr val="67789A"/>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0927556D-7E6A-4BAF-9360-0875A0A42FB9}"/>
              </a:ext>
            </a:extLst>
          </p:cNvPr>
          <p:cNvSpPr>
            <a:spLocks xmlns:a="http://schemas.openxmlformats.org/drawingml/2006/main" noGrp="1"/>
          </p:cNvSpPr>
          <p:nvPr/>
        </p:nvSpPr>
        <p:spPr>
          <a:xfrm xmlns:a="http://schemas.openxmlformats.org/drawingml/2006/main">
            <a:off x="1066800" y="3162300"/>
            <a:ext cx="147637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1">
                <a:solidFill>
                  <a:srgbClr val="C5D4F0"/>
                </a:solidFill>
              </a:defRPr>
            </a:pPr>
            <a:r>
              <a:rPr sz="1725" b="1">
                <a:solidFill>
                  <a:srgbClr val="C5D4F0"/>
                </a:solidFill>
              </a:rPr>
              <a:t>target binder</a:t>
            </a:r>
          </a:p>
        </p:txBody>
      </p:sp>
      <p:sp>
        <p:nvSpPr>
          <p:cNvPr id="8" name="">
            <a:extLst xmlns:a="http://schemas.openxmlformats.org/drawingml/2006/main">
              <a:ext uri="{FF2B5EF4-FFF2-40B4-BE49-F238E27FC236}">
                <a16:creationId xmlns:a16="http://schemas.microsoft.com/office/drawing/2014/main" id="{0D94BF6A-2C7B-4406-A470-7ED342CB6FF3}"/>
              </a:ext>
            </a:extLst>
          </p:cNvPr>
          <p:cNvSpPr>
            <a:spLocks xmlns:a="http://schemas.openxmlformats.org/drawingml/2006/main" noGrp="1"/>
          </p:cNvSpPr>
          <p:nvPr/>
        </p:nvSpPr>
        <p:spPr>
          <a:xfrm xmlns:a="http://schemas.openxmlformats.org/drawingml/2006/main">
            <a:off x="3524250" y="2857500"/>
            <a:ext cx="1905000" cy="1000125"/>
          </a:xfrm>
          <a:prstGeom xmlns:a="http://schemas.openxmlformats.org/drawingml/2006/main" prst="roundRect">
            <a:avLst>
              <a:gd name="adj" fmla="val 17143"/>
            </a:avLst>
          </a:prstGeom>
          <a:solidFill xmlns:a="http://schemas.openxmlformats.org/drawingml/2006/main">
            <a:srgbClr val="2B151D"/>
          </a:solidFill>
          <a:ln xmlns:a="http://schemas.openxmlformats.org/drawingml/2006/main" w="9525">
            <a:solidFill>
              <a:srgbClr val="FF6B7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9" name="">
            <a:extLst xmlns:a="http://schemas.openxmlformats.org/drawingml/2006/main">
              <a:ext uri="{FF2B5EF4-FFF2-40B4-BE49-F238E27FC236}">
                <a16:creationId xmlns:a16="http://schemas.microsoft.com/office/drawing/2014/main" id="{91EED190-88C5-44E6-A729-969F03D53F94}"/>
              </a:ext>
            </a:extLst>
          </p:cNvPr>
          <p:cNvSpPr>
            <a:spLocks xmlns:a="http://schemas.openxmlformats.org/drawingml/2006/main" noGrp="1"/>
          </p:cNvSpPr>
          <p:nvPr/>
        </p:nvSpPr>
        <p:spPr>
          <a:xfrm xmlns:a="http://schemas.openxmlformats.org/drawingml/2006/main">
            <a:off x="3810000" y="3028950"/>
            <a:ext cx="1333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FF6B78"/>
                </a:solidFill>
              </a:defRPr>
            </a:pPr>
            <a:r>
              <a:rPr sz="1800" b="1">
                <a:solidFill>
                  <a:srgbClr val="FF6B78"/>
                </a:solidFill>
              </a:rPr>
              <a:t>RRRG</a:t>
            </a:r>
          </a:p>
          <a:p xmlns:a="http://schemas.openxmlformats.org/drawingml/2006/main">
            <a:pPr algn="ctr">
              <a:defRPr sz="1800" b="1">
                <a:solidFill>
                  <a:srgbClr val="FF6B78"/>
                </a:solidFill>
              </a:defRPr>
            </a:pPr>
            <a:r>
              <a:rPr sz="1800" b="1">
                <a:solidFill>
                  <a:srgbClr val="FF6B78"/>
                </a:solidFill>
              </a:rPr>
              <a:t>degron</a:t>
            </a:r>
          </a:p>
        </p:txBody>
      </p:sp>
      <p:sp>
        <p:nvSpPr>
          <p:cNvPr id="10" name="">
            <a:extLst xmlns:a="http://schemas.openxmlformats.org/drawingml/2006/main">
              <a:ext uri="{FF2B5EF4-FFF2-40B4-BE49-F238E27FC236}">
                <a16:creationId xmlns:a16="http://schemas.microsoft.com/office/drawing/2014/main" id="{1260ACE8-4B8A-40D5-99E6-56256BC1CCC2}"/>
              </a:ext>
            </a:extLst>
          </p:cNvPr>
          <p:cNvSpPr>
            <a:spLocks xmlns:a="http://schemas.openxmlformats.org/drawingml/2006/main" noGrp="1"/>
          </p:cNvSpPr>
          <p:nvPr/>
        </p:nvSpPr>
        <p:spPr>
          <a:xfrm xmlns:a="http://schemas.openxmlformats.org/drawingml/2006/main">
            <a:off x="6572250" y="2619375"/>
            <a:ext cx="1476375" cy="1476375"/>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1" name="">
            <a:extLst xmlns:a="http://schemas.openxmlformats.org/drawingml/2006/main">
              <a:ext uri="{FF2B5EF4-FFF2-40B4-BE49-F238E27FC236}">
                <a16:creationId xmlns:a16="http://schemas.microsoft.com/office/drawing/2014/main" id="{BDA863CB-3F7D-40B1-AA91-5FB3D22D0201}"/>
              </a:ext>
            </a:extLst>
          </p:cNvPr>
          <p:cNvSpPr>
            <a:spLocks xmlns:a="http://schemas.openxmlformats.org/drawingml/2006/main" noGrp="1"/>
          </p:cNvSpPr>
          <p:nvPr/>
        </p:nvSpPr>
        <p:spPr>
          <a:xfrm xmlns:a="http://schemas.openxmlformats.org/drawingml/2006/main">
            <a:off x="6905625" y="3048000"/>
            <a:ext cx="809625"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071018"/>
                </a:solidFill>
              </a:defRPr>
            </a:pPr>
            <a:r>
              <a:rPr sz="1650" b="1">
                <a:solidFill>
                  <a:srgbClr val="071018"/>
                </a:solidFill>
              </a:rPr>
              <a:t>CAR or</a:t>
            </a:r>
          </a:p>
          <a:p xmlns:a="http://schemas.openxmlformats.org/drawingml/2006/main">
            <a:pPr algn="ctr">
              <a:defRPr sz="1650" b="1">
                <a:solidFill>
                  <a:srgbClr val="071018"/>
                </a:solidFill>
              </a:defRPr>
            </a:pPr>
            <a:r>
              <a:rPr sz="1650" b="1">
                <a:solidFill>
                  <a:srgbClr val="071018"/>
                </a:solidFill>
              </a:rPr>
              <a:t>ZAP70</a:t>
            </a:r>
          </a:p>
        </p:txBody>
      </p:sp>
      <p:sp>
        <p:nvSpPr>
          <p:cNvPr id="12" name="">
            <a:extLst xmlns:a="http://schemas.openxmlformats.org/drawingml/2006/main">
              <a:ext uri="{FF2B5EF4-FFF2-40B4-BE49-F238E27FC236}">
                <a16:creationId xmlns:a16="http://schemas.microsoft.com/office/drawing/2014/main" id="{959E4BEB-FD83-48C4-B885-C88C0C9278C6}"/>
              </a:ext>
            </a:extLst>
          </p:cNvPr>
          <p:cNvSpPr>
            <a:spLocks xmlns:a="http://schemas.openxmlformats.org/drawingml/2006/main" noGrp="1"/>
          </p:cNvSpPr>
          <p:nvPr/>
        </p:nvSpPr>
        <p:spPr>
          <a:xfrm xmlns:a="http://schemas.openxmlformats.org/drawingml/2006/main">
            <a:off x="9286875" y="2619375"/>
            <a:ext cx="2000250" cy="1476375"/>
          </a:xfrm>
          <a:prstGeom xmlns:a="http://schemas.openxmlformats.org/drawingml/2006/main" prst="roundRect">
            <a:avLst>
              <a:gd name="adj" fmla="val 11613"/>
            </a:avLst>
          </a:prstGeom>
          <a:solidFill xmlns:a="http://schemas.openxmlformats.org/drawingml/2006/main">
            <a:srgbClr val="17251C"/>
          </a:solidFill>
          <a:ln xmlns:a="http://schemas.openxmlformats.org/drawingml/2006/main" w="9525">
            <a:solidFill>
              <a:srgbClr val="61D69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3" name="">
            <a:extLst xmlns:a="http://schemas.openxmlformats.org/drawingml/2006/main">
              <a:ext uri="{FF2B5EF4-FFF2-40B4-BE49-F238E27FC236}">
                <a16:creationId xmlns:a16="http://schemas.microsoft.com/office/drawing/2014/main" id="{A290110B-A6AD-40A3-9394-05DE2DC2BC26}"/>
              </a:ext>
            </a:extLst>
          </p:cNvPr>
          <p:cNvSpPr>
            <a:spLocks xmlns:a="http://schemas.openxmlformats.org/drawingml/2006/main" noGrp="1"/>
          </p:cNvSpPr>
          <p:nvPr/>
        </p:nvSpPr>
        <p:spPr>
          <a:xfrm xmlns:a="http://schemas.openxmlformats.org/drawingml/2006/main">
            <a:off x="9525000" y="2905125"/>
            <a:ext cx="1524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61D69D"/>
                </a:solidFill>
              </a:defRPr>
            </a:pPr>
            <a:r>
              <a:rPr sz="1650" b="1">
                <a:solidFill>
                  <a:srgbClr val="61D69D"/>
                </a:solidFill>
              </a:rPr>
              <a:t>ubiquitin /</a:t>
            </a:r>
          </a:p>
          <a:p xmlns:a="http://schemas.openxmlformats.org/drawingml/2006/main">
            <a:pPr algn="ctr">
              <a:defRPr sz="1650" b="1">
                <a:solidFill>
                  <a:srgbClr val="61D69D"/>
                </a:solidFill>
              </a:defRPr>
            </a:pPr>
            <a:r>
              <a:rPr sz="1650" b="1">
                <a:solidFill>
                  <a:srgbClr val="61D69D"/>
                </a:solidFill>
              </a:rPr>
              <a:t>degradation</a:t>
            </a:r>
          </a:p>
          <a:p xmlns:a="http://schemas.openxmlformats.org/drawingml/2006/main">
            <a:pPr algn="ctr">
              <a:defRPr sz="1650" b="1">
                <a:solidFill>
                  <a:srgbClr val="61D69D"/>
                </a:solidFill>
              </a:defRPr>
            </a:pPr>
            <a:r>
              <a:rPr sz="1650" b="1">
                <a:solidFill>
                  <a:srgbClr val="61D69D"/>
                </a:solidFill>
              </a:rPr>
              <a:t>pathway</a:t>
            </a:r>
          </a:p>
        </p:txBody>
      </p:sp>
      <p:cxnSp>
        <p:nvCxnSpPr>
          <p:cNvPr id="32" name=""/>
          <p:cNvCxnSpPr>
            <a:stCxn xmlns:a="http://schemas.openxmlformats.org/drawingml/2006/main" id="6" idx="3"/>
            <a:endCxn xmlns:a="http://schemas.openxmlformats.org/drawingml/2006/main" id="8" idx="1"/>
          </p:cNvCxnSpPr>
          <p:nvPr/>
        </p:nvCxnSpPr>
        <p:spPr>
          <a:xfrm xmlns:a="http://schemas.openxmlformats.org/drawingml/2006/main">
            <a:off x="2762250" y="3357563"/>
            <a:ext cx="762000" cy="0"/>
          </a:xfrm>
          <a:prstGeom xmlns:a="http://schemas.openxmlformats.org/drawingml/2006/main" prst="straightConnector1">
            <a:avLst/>
          </a:prstGeom>
          <a:ln xmlns:a="http://schemas.openxmlformats.org/drawingml/2006/main" w="19050">
            <a:solidFill>
              <a:srgbClr val="FF6B78"/>
            </a:solidFill>
            <a:prstDash val="solid"/>
            <a:tailEnd type="arrow" w="med" len="med"/>
          </a:ln>
        </p:spPr>
      </p:cxnSp>
      <p:cxnSp>
        <p:nvCxnSpPr>
          <p:cNvPr id="33" name=""/>
          <p:cNvCxnSpPr>
            <a:stCxn xmlns:a="http://schemas.openxmlformats.org/drawingml/2006/main" id="8" idx="3"/>
            <a:endCxn xmlns:a="http://schemas.openxmlformats.org/drawingml/2006/main" id="10" idx="2"/>
          </p:cNvCxnSpPr>
          <p:nvPr/>
        </p:nvCxnSpPr>
        <p:spPr>
          <a:xfrm xmlns:a="http://schemas.openxmlformats.org/drawingml/2006/main">
            <a:off x="5429250" y="3357563"/>
            <a:ext cx="1143000" cy="0"/>
          </a:xfrm>
          <a:prstGeom xmlns:a="http://schemas.openxmlformats.org/drawingml/2006/main" prst="straightConnector1">
            <a:avLst/>
          </a:prstGeom>
          <a:ln xmlns:a="http://schemas.openxmlformats.org/drawingml/2006/main" w="19050">
            <a:solidFill>
              <a:srgbClr val="FF6B78"/>
            </a:solidFill>
            <a:prstDash val="solid"/>
            <a:tailEnd type="arrow" w="med" len="med"/>
          </a:ln>
        </p:spPr>
      </p:cxnSp>
      <p:cxnSp>
        <p:nvCxnSpPr>
          <p:cNvPr id="34" name=""/>
          <p:cNvCxnSpPr>
            <a:stCxn xmlns:a="http://schemas.openxmlformats.org/drawingml/2006/main" id="10" idx="6"/>
            <a:endCxn xmlns:a="http://schemas.openxmlformats.org/drawingml/2006/main" id="12" idx="1"/>
          </p:cNvCxnSpPr>
          <p:nvPr/>
        </p:nvCxnSpPr>
        <p:spPr>
          <a:xfrm xmlns:a="http://schemas.openxmlformats.org/drawingml/2006/main">
            <a:off x="8048625" y="3357563"/>
            <a:ext cx="1238250" cy="0"/>
          </a:xfrm>
          <a:prstGeom xmlns:a="http://schemas.openxmlformats.org/drawingml/2006/main" prst="straightConnector1">
            <a:avLst/>
          </a:prstGeom>
          <a:ln xmlns:a="http://schemas.openxmlformats.org/drawingml/2006/main" w="19050">
            <a:solidFill>
              <a:srgbClr val="61D69D"/>
            </a:solidFill>
            <a:prstDash val="solid"/>
            <a:tailEnd type="arrow" w="med" len="med"/>
          </a:ln>
        </p:spPr>
      </p:cxnSp>
      <p:sp>
        <p:nvSpPr>
          <p:cNvPr id="17" name="">
            <a:extLst xmlns:a="http://schemas.openxmlformats.org/drawingml/2006/main">
              <a:ext uri="{FF2B5EF4-FFF2-40B4-BE49-F238E27FC236}">
                <a16:creationId xmlns:a16="http://schemas.microsoft.com/office/drawing/2014/main" id="{71BC6696-7BB0-4CB6-AF18-84CD23F7F1F3}"/>
              </a:ext>
            </a:extLst>
          </p:cNvPr>
          <p:cNvSpPr>
            <a:spLocks xmlns:a="http://schemas.openxmlformats.org/drawingml/2006/main" noGrp="1"/>
          </p:cNvSpPr>
          <p:nvPr/>
        </p:nvSpPr>
        <p:spPr>
          <a:xfrm xmlns:a="http://schemas.openxmlformats.org/drawingml/2006/main">
            <a:off x="1333500" y="4953000"/>
            <a:ext cx="9525000" cy="742950"/>
          </a:xfrm>
          <a:prstGeom xmlns:a="http://schemas.openxmlformats.org/drawingml/2006/main" prst="roundRect">
            <a:avLst>
              <a:gd name="adj" fmla="val 20513"/>
            </a:avLst>
          </a:prstGeom>
          <a:solidFill xmlns:a="http://schemas.openxmlformats.org/drawingml/2006/main">
            <a:srgbClr val="24181B"/>
          </a:solidFill>
          <a:ln xmlns:a="http://schemas.openxmlformats.org/drawingml/2006/main" w="9525">
            <a:solidFill>
              <a:srgbClr val="6D343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8" name="">
            <a:extLst xmlns:a="http://schemas.openxmlformats.org/drawingml/2006/main">
              <a:ext uri="{FF2B5EF4-FFF2-40B4-BE49-F238E27FC236}">
                <a16:creationId xmlns:a16="http://schemas.microsoft.com/office/drawing/2014/main" id="{A3518C80-FBAA-46C5-AB7B-D869EA5D2EA5}"/>
              </a:ext>
            </a:extLst>
          </p:cNvPr>
          <p:cNvSpPr>
            <a:spLocks xmlns:a="http://schemas.openxmlformats.org/drawingml/2006/main" noGrp="1"/>
          </p:cNvSpPr>
          <p:nvPr/>
        </p:nvSpPr>
        <p:spPr>
          <a:xfrm xmlns:a="http://schemas.openxmlformats.org/drawingml/2006/main">
            <a:off x="1571625" y="5095875"/>
            <a:ext cx="9048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6B78"/>
                </a:solidFill>
              </a:defRPr>
            </a:pPr>
            <a:r>
              <a:rPr sz="1650" b="1">
                <a:solidFill>
                  <a:srgbClr val="FF6B78"/>
                </a:solidFill>
              </a:rPr>
              <a:t>Observed: signaling and proliferation attenuation. Not observed: a complete, rapid, clinically validated NOT gate.</a:t>
            </a:r>
          </a:p>
        </p:txBody>
      </p:sp>
    </p:spTree>
    <p:extLst>
      <p:ext uri="{BB962C8B-B14F-4D97-AF65-F5344CB8AC3E}">
        <p14:creationId xmlns:p14="http://schemas.microsoft.com/office/powerpoint/2010/main" val="655945335"/>
      </p:ext>
    </p:extLst>
  </p:cSld>
</p:sld>
</file>

<file path=ppt/slides/slide11.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33" name="">
            <a:extLst xmlns:a="http://schemas.openxmlformats.org/drawingml/2006/main">
              <a:ext uri="{FF2B5EF4-FFF2-40B4-BE49-F238E27FC236}">
                <a16:creationId xmlns:a16="http://schemas.microsoft.com/office/drawing/2014/main" id="{28DE3857-C328-4B91-9E57-DA2A868634B0}"/>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UCSF BIOPHYSICS STANDARD</a:t>
            </a:r>
          </a:p>
        </p:txBody>
      </p:sp>
      <p:sp>
        <p:nvSpPr>
          <p:cNvPr id="2" name="">
            <a:extLst xmlns:a="http://schemas.openxmlformats.org/drawingml/2006/main">
              <a:ext uri="{FF2B5EF4-FFF2-40B4-BE49-F238E27FC236}">
                <a16:creationId xmlns:a16="http://schemas.microsoft.com/office/drawing/2014/main" id="{70C1863A-9F7C-406D-B72A-B88DA1B65649}"/>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The PhD threshold is independence</a:t>
            </a:r>
          </a:p>
        </p:txBody>
      </p:sp>
      <p:sp>
        <p:nvSpPr>
          <p:cNvPr id="3" name="">
            <a:extLst xmlns:a="http://schemas.openxmlformats.org/drawingml/2006/main">
              <a:ext uri="{FF2B5EF4-FFF2-40B4-BE49-F238E27FC236}">
                <a16:creationId xmlns:a16="http://schemas.microsoft.com/office/drawing/2014/main" id="{B196F61E-3EE6-4E4C-8510-5C233D8EFA41}"/>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A9A6378F-7522-48BB-92CD-B30B6F9B91F9}"/>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11</a:t>
            </a:r>
          </a:p>
        </p:txBody>
      </p:sp>
      <p:sp>
        <p:nvSpPr>
          <p:cNvPr id="5" name="">
            <a:extLst xmlns:a="http://schemas.openxmlformats.org/drawingml/2006/main">
              <a:ext uri="{FF2B5EF4-FFF2-40B4-BE49-F238E27FC236}">
                <a16:creationId xmlns:a16="http://schemas.microsoft.com/office/drawing/2014/main" id="{BB740546-0DD8-4A1C-851B-03C76ADE9A8C}"/>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UCSF GEPA dissertation outcomes; UCSF Biophysics thesis guidance</a:t>
            </a:r>
          </a:p>
        </p:txBody>
      </p:sp>
      <p:sp>
        <p:nvSpPr>
          <p:cNvPr id="6" name="">
            <a:extLst xmlns:a="http://schemas.openxmlformats.org/drawingml/2006/main">
              <a:ext uri="{FF2B5EF4-FFF2-40B4-BE49-F238E27FC236}">
                <a16:creationId xmlns:a16="http://schemas.microsoft.com/office/drawing/2014/main" id="{366D0BC5-7DF9-495F-AA9E-EF7DE1B82CC0}"/>
              </a:ext>
            </a:extLst>
          </p:cNvPr>
          <p:cNvSpPr>
            <a:spLocks xmlns:a="http://schemas.openxmlformats.org/drawingml/2006/main" noGrp="1"/>
          </p:cNvSpPr>
          <p:nvPr/>
        </p:nvSpPr>
        <p:spPr>
          <a:xfrm xmlns:a="http://schemas.openxmlformats.org/drawingml/2006/main">
            <a:off x="666750" y="2095500"/>
            <a:ext cx="4095750" cy="714375"/>
          </a:xfrm>
          <a:prstGeom xmlns:a="http://schemas.openxmlformats.org/drawingml/2006/main" prst="roundRect">
            <a:avLst>
              <a:gd name="adj" fmla="val 18667"/>
            </a:avLst>
          </a:prstGeom>
          <a:solidFill xmlns:a="http://schemas.openxmlformats.org/drawingml/2006/main">
            <a:srgbClr val="0D1B27"/>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8C2C930E-909D-45FF-9D74-ADA186EDA7A3}"/>
              </a:ext>
            </a:extLst>
          </p:cNvPr>
          <p:cNvSpPr>
            <a:spLocks xmlns:a="http://schemas.openxmlformats.org/drawingml/2006/main" noGrp="1"/>
          </p:cNvSpPr>
          <p:nvPr/>
        </p:nvSpPr>
        <p:spPr>
          <a:xfrm xmlns:a="http://schemas.openxmlformats.org/drawingml/2006/main">
            <a:off x="876300" y="2228850"/>
            <a:ext cx="13811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FFBA52"/>
                </a:solidFill>
              </a:defRPr>
            </a:pPr>
            <a:r>
              <a:rPr sz="1500" b="1">
                <a:solidFill>
                  <a:srgbClr val="FFBA52"/>
                </a:solidFill>
              </a:rPr>
              <a:t>Independent</a:t>
            </a:r>
          </a:p>
        </p:txBody>
      </p:sp>
      <p:sp>
        <p:nvSpPr>
          <p:cNvPr id="8" name="">
            <a:extLst xmlns:a="http://schemas.openxmlformats.org/drawingml/2006/main">
              <a:ext uri="{FF2B5EF4-FFF2-40B4-BE49-F238E27FC236}">
                <a16:creationId xmlns:a16="http://schemas.microsoft.com/office/drawing/2014/main" id="{6BCE7BDF-C7A6-4A10-B6CB-F57BD15832A7}"/>
              </a:ext>
            </a:extLst>
          </p:cNvPr>
          <p:cNvSpPr>
            <a:spLocks xmlns:a="http://schemas.openxmlformats.org/drawingml/2006/main" noGrp="1"/>
          </p:cNvSpPr>
          <p:nvPr/>
        </p:nvSpPr>
        <p:spPr>
          <a:xfrm xmlns:a="http://schemas.openxmlformats.org/drawingml/2006/main">
            <a:off x="2238375" y="2228850"/>
            <a:ext cx="223837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FFAFF"/>
                </a:solidFill>
              </a:defRPr>
            </a:pPr>
            <a:r>
              <a:rPr sz="1500" b="1">
                <a:solidFill>
                  <a:srgbClr val="EFFAFF"/>
                </a:solidFill>
              </a:rPr>
              <a:t>own the core question</a:t>
            </a:r>
          </a:p>
        </p:txBody>
      </p:sp>
      <p:sp>
        <p:nvSpPr>
          <p:cNvPr id="9" name="">
            <a:extLst xmlns:a="http://schemas.openxmlformats.org/drawingml/2006/main">
              <a:ext uri="{FF2B5EF4-FFF2-40B4-BE49-F238E27FC236}">
                <a16:creationId xmlns:a16="http://schemas.microsoft.com/office/drawing/2014/main" id="{D31EAEC2-9876-4D07-984D-46CE8CE59047}"/>
              </a:ext>
            </a:extLst>
          </p:cNvPr>
          <p:cNvSpPr>
            <a:spLocks xmlns:a="http://schemas.openxmlformats.org/drawingml/2006/main" noGrp="1"/>
          </p:cNvSpPr>
          <p:nvPr/>
        </p:nvSpPr>
        <p:spPr>
          <a:xfrm xmlns:a="http://schemas.openxmlformats.org/drawingml/2006/main">
            <a:off x="666750" y="2971800"/>
            <a:ext cx="4095750" cy="714375"/>
          </a:xfrm>
          <a:prstGeom xmlns:a="http://schemas.openxmlformats.org/drawingml/2006/main" prst="roundRect">
            <a:avLst>
              <a:gd name="adj" fmla="val 18667"/>
            </a:avLst>
          </a:prstGeom>
          <a:solidFill xmlns:a="http://schemas.openxmlformats.org/drawingml/2006/main">
            <a:srgbClr val="0D1B27"/>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0" name="">
            <a:extLst xmlns:a="http://schemas.openxmlformats.org/drawingml/2006/main">
              <a:ext uri="{FF2B5EF4-FFF2-40B4-BE49-F238E27FC236}">
                <a16:creationId xmlns:a16="http://schemas.microsoft.com/office/drawing/2014/main" id="{88D5A352-A751-489E-A22B-7DF16A9B54C4}"/>
              </a:ext>
            </a:extLst>
          </p:cNvPr>
          <p:cNvSpPr>
            <a:spLocks xmlns:a="http://schemas.openxmlformats.org/drawingml/2006/main" noGrp="1"/>
          </p:cNvSpPr>
          <p:nvPr/>
        </p:nvSpPr>
        <p:spPr>
          <a:xfrm xmlns:a="http://schemas.openxmlformats.org/drawingml/2006/main">
            <a:off x="876300" y="3105150"/>
            <a:ext cx="13811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35D9E6"/>
                </a:solidFill>
              </a:defRPr>
            </a:pPr>
            <a:r>
              <a:rPr sz="1500" b="1">
                <a:solidFill>
                  <a:srgbClr val="35D9E6"/>
                </a:solidFill>
              </a:rPr>
              <a:t>Original</a:t>
            </a:r>
          </a:p>
        </p:txBody>
      </p:sp>
      <p:sp>
        <p:nvSpPr>
          <p:cNvPr id="11" name="">
            <a:extLst xmlns:a="http://schemas.openxmlformats.org/drawingml/2006/main">
              <a:ext uri="{FF2B5EF4-FFF2-40B4-BE49-F238E27FC236}">
                <a16:creationId xmlns:a16="http://schemas.microsoft.com/office/drawing/2014/main" id="{29F3D2EB-626A-411E-BA14-EE77D090AD59}"/>
              </a:ext>
            </a:extLst>
          </p:cNvPr>
          <p:cNvSpPr>
            <a:spLocks xmlns:a="http://schemas.openxmlformats.org/drawingml/2006/main" noGrp="1"/>
          </p:cNvSpPr>
          <p:nvPr/>
        </p:nvSpPr>
        <p:spPr>
          <a:xfrm xmlns:a="http://schemas.openxmlformats.org/drawingml/2006/main">
            <a:off x="2238375" y="3105150"/>
            <a:ext cx="223837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FFAFF"/>
                </a:solidFill>
              </a:defRPr>
            </a:pPr>
            <a:r>
              <a:rPr sz="1500" b="1">
                <a:solidFill>
                  <a:srgbClr val="EFFAFF"/>
                </a:solidFill>
              </a:rPr>
              <a:t>advance knowledge</a:t>
            </a:r>
          </a:p>
        </p:txBody>
      </p:sp>
      <p:sp>
        <p:nvSpPr>
          <p:cNvPr id="12" name="">
            <a:extLst xmlns:a="http://schemas.openxmlformats.org/drawingml/2006/main">
              <a:ext uri="{FF2B5EF4-FFF2-40B4-BE49-F238E27FC236}">
                <a16:creationId xmlns:a16="http://schemas.microsoft.com/office/drawing/2014/main" id="{1A3D7506-1926-406E-801F-D5387506CC28}"/>
              </a:ext>
            </a:extLst>
          </p:cNvPr>
          <p:cNvSpPr>
            <a:spLocks xmlns:a="http://schemas.openxmlformats.org/drawingml/2006/main" noGrp="1"/>
          </p:cNvSpPr>
          <p:nvPr/>
        </p:nvSpPr>
        <p:spPr>
          <a:xfrm xmlns:a="http://schemas.openxmlformats.org/drawingml/2006/main">
            <a:off x="666750" y="3848100"/>
            <a:ext cx="4095750" cy="714375"/>
          </a:xfrm>
          <a:prstGeom xmlns:a="http://schemas.openxmlformats.org/drawingml/2006/main" prst="roundRect">
            <a:avLst>
              <a:gd name="adj" fmla="val 18667"/>
            </a:avLst>
          </a:prstGeom>
          <a:solidFill xmlns:a="http://schemas.openxmlformats.org/drawingml/2006/main">
            <a:srgbClr val="0D1B27"/>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3" name="">
            <a:extLst xmlns:a="http://schemas.openxmlformats.org/drawingml/2006/main">
              <a:ext uri="{FF2B5EF4-FFF2-40B4-BE49-F238E27FC236}">
                <a16:creationId xmlns:a16="http://schemas.microsoft.com/office/drawing/2014/main" id="{8DB6260C-1DEC-46F1-BF1A-7577DAF92AEE}"/>
              </a:ext>
            </a:extLst>
          </p:cNvPr>
          <p:cNvSpPr>
            <a:spLocks xmlns:a="http://schemas.openxmlformats.org/drawingml/2006/main" noGrp="1"/>
          </p:cNvSpPr>
          <p:nvPr/>
        </p:nvSpPr>
        <p:spPr>
          <a:xfrm xmlns:a="http://schemas.openxmlformats.org/drawingml/2006/main">
            <a:off x="876300" y="3981450"/>
            <a:ext cx="13811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35D9E6"/>
                </a:solidFill>
              </a:defRPr>
            </a:pPr>
            <a:r>
              <a:rPr sz="1500" b="1">
                <a:solidFill>
                  <a:srgbClr val="35D9E6"/>
                </a:solidFill>
              </a:rPr>
              <a:t>Significant</a:t>
            </a:r>
          </a:p>
        </p:txBody>
      </p:sp>
      <p:sp>
        <p:nvSpPr>
          <p:cNvPr id="14" name="">
            <a:extLst xmlns:a="http://schemas.openxmlformats.org/drawingml/2006/main">
              <a:ext uri="{FF2B5EF4-FFF2-40B4-BE49-F238E27FC236}">
                <a16:creationId xmlns:a16="http://schemas.microsoft.com/office/drawing/2014/main" id="{5CF78DC5-2EF6-49B5-8E23-88FCAFDFC400}"/>
              </a:ext>
            </a:extLst>
          </p:cNvPr>
          <p:cNvSpPr>
            <a:spLocks xmlns:a="http://schemas.openxmlformats.org/drawingml/2006/main" noGrp="1"/>
          </p:cNvSpPr>
          <p:nvPr/>
        </p:nvSpPr>
        <p:spPr>
          <a:xfrm xmlns:a="http://schemas.openxmlformats.org/drawingml/2006/main">
            <a:off x="2238375" y="3981450"/>
            <a:ext cx="223837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FFAFF"/>
                </a:solidFill>
              </a:defRPr>
            </a:pPr>
            <a:r>
              <a:rPr sz="1500" b="1">
                <a:solidFill>
                  <a:srgbClr val="EFFAFF"/>
                </a:solidFill>
              </a:rPr>
              <a:t>matter to the field</a:t>
            </a:r>
          </a:p>
        </p:txBody>
      </p:sp>
      <p:sp>
        <p:nvSpPr>
          <p:cNvPr id="15" name="">
            <a:extLst xmlns:a="http://schemas.openxmlformats.org/drawingml/2006/main">
              <a:ext uri="{FF2B5EF4-FFF2-40B4-BE49-F238E27FC236}">
                <a16:creationId xmlns:a16="http://schemas.microsoft.com/office/drawing/2014/main" id="{6475C2E2-3490-4D66-9CF1-1F79C37A94F9}"/>
              </a:ext>
            </a:extLst>
          </p:cNvPr>
          <p:cNvSpPr>
            <a:spLocks xmlns:a="http://schemas.openxmlformats.org/drawingml/2006/main" noGrp="1"/>
          </p:cNvSpPr>
          <p:nvPr/>
        </p:nvSpPr>
        <p:spPr>
          <a:xfrm xmlns:a="http://schemas.openxmlformats.org/drawingml/2006/main">
            <a:off x="666750" y="4724400"/>
            <a:ext cx="4095750" cy="714375"/>
          </a:xfrm>
          <a:prstGeom xmlns:a="http://schemas.openxmlformats.org/drawingml/2006/main" prst="roundRect">
            <a:avLst>
              <a:gd name="adj" fmla="val 18667"/>
            </a:avLst>
          </a:prstGeom>
          <a:solidFill xmlns:a="http://schemas.openxmlformats.org/drawingml/2006/main">
            <a:srgbClr val="0D1B27"/>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6" name="">
            <a:extLst xmlns:a="http://schemas.openxmlformats.org/drawingml/2006/main">
              <a:ext uri="{FF2B5EF4-FFF2-40B4-BE49-F238E27FC236}">
                <a16:creationId xmlns:a16="http://schemas.microsoft.com/office/drawing/2014/main" id="{9D408528-6954-4922-989B-863246594928}"/>
              </a:ext>
            </a:extLst>
          </p:cNvPr>
          <p:cNvSpPr>
            <a:spLocks xmlns:a="http://schemas.openxmlformats.org/drawingml/2006/main" noGrp="1"/>
          </p:cNvSpPr>
          <p:nvPr/>
        </p:nvSpPr>
        <p:spPr>
          <a:xfrm xmlns:a="http://schemas.openxmlformats.org/drawingml/2006/main">
            <a:off x="876300" y="4857750"/>
            <a:ext cx="13811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35D9E6"/>
                </a:solidFill>
              </a:defRPr>
            </a:pPr>
            <a:r>
              <a:rPr sz="1500" b="1">
                <a:solidFill>
                  <a:srgbClr val="35D9E6"/>
                </a:solidFill>
              </a:rPr>
              <a:t>Publishable</a:t>
            </a:r>
          </a:p>
        </p:txBody>
      </p:sp>
      <p:sp>
        <p:nvSpPr>
          <p:cNvPr id="17" name="">
            <a:extLst xmlns:a="http://schemas.openxmlformats.org/drawingml/2006/main">
              <a:ext uri="{FF2B5EF4-FFF2-40B4-BE49-F238E27FC236}">
                <a16:creationId xmlns:a16="http://schemas.microsoft.com/office/drawing/2014/main" id="{14E77710-128D-4438-90C6-0A1A2533B3F2}"/>
              </a:ext>
            </a:extLst>
          </p:cNvPr>
          <p:cNvSpPr>
            <a:spLocks xmlns:a="http://schemas.openxmlformats.org/drawingml/2006/main" noGrp="1"/>
          </p:cNvSpPr>
          <p:nvPr/>
        </p:nvSpPr>
        <p:spPr>
          <a:xfrm xmlns:a="http://schemas.openxmlformats.org/drawingml/2006/main">
            <a:off x="2238375" y="4857750"/>
            <a:ext cx="223837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FFAFF"/>
                </a:solidFill>
              </a:defRPr>
            </a:pPr>
            <a:r>
              <a:rPr sz="1500" b="1">
                <a:solidFill>
                  <a:srgbClr val="EFFAFF"/>
                </a:solidFill>
              </a:rPr>
              <a:t>survive peer review</a:t>
            </a:r>
          </a:p>
        </p:txBody>
      </p:sp>
      <p:sp>
        <p:nvSpPr>
          <p:cNvPr id="18" name="">
            <a:extLst xmlns:a="http://schemas.openxmlformats.org/drawingml/2006/main">
              <a:ext uri="{FF2B5EF4-FFF2-40B4-BE49-F238E27FC236}">
                <a16:creationId xmlns:a16="http://schemas.microsoft.com/office/drawing/2014/main" id="{C7401B2A-84E4-4561-83ED-B2AE0C60B5FA}"/>
              </a:ext>
            </a:extLst>
          </p:cNvPr>
          <p:cNvSpPr>
            <a:spLocks xmlns:a="http://schemas.openxmlformats.org/drawingml/2006/main" noGrp="1"/>
          </p:cNvSpPr>
          <p:nvPr/>
        </p:nvSpPr>
        <p:spPr>
          <a:xfrm xmlns:a="http://schemas.openxmlformats.org/drawingml/2006/main">
            <a:off x="5334000" y="2095500"/>
            <a:ext cx="6191250" cy="3333750"/>
          </a:xfrm>
          <a:prstGeom xmlns:a="http://schemas.openxmlformats.org/drawingml/2006/main" prst="roundRect">
            <a:avLst>
              <a:gd name="adj" fmla="val 6286"/>
            </a:avLst>
          </a:prstGeom>
          <a:solidFill xmlns:a="http://schemas.openxmlformats.org/drawingml/2006/main">
            <a:srgbClr val="111B24"/>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9" name="">
            <a:extLst xmlns:a="http://schemas.openxmlformats.org/drawingml/2006/main">
              <a:ext uri="{FF2B5EF4-FFF2-40B4-BE49-F238E27FC236}">
                <a16:creationId xmlns:a16="http://schemas.microsoft.com/office/drawing/2014/main" id="{D8706457-0B83-4816-8DAF-0D7F6AA911DB}"/>
              </a:ext>
            </a:extLst>
          </p:cNvPr>
          <p:cNvSpPr>
            <a:spLocks xmlns:a="http://schemas.openxmlformats.org/drawingml/2006/main" noGrp="1"/>
          </p:cNvSpPr>
          <p:nvPr/>
        </p:nvSpPr>
        <p:spPr>
          <a:xfrm xmlns:a="http://schemas.openxmlformats.org/drawingml/2006/main">
            <a:off x="5619750" y="2333625"/>
            <a:ext cx="56197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EFFAFF"/>
                </a:solidFill>
              </a:defRPr>
            </a:pPr>
            <a:r>
              <a:rPr sz="1875" b="1">
                <a:solidFill>
                  <a:srgbClr val="EFFAFF"/>
                </a:solidFill>
              </a:rPr>
              <a:t>Public attribution audit</a:t>
            </a:r>
          </a:p>
        </p:txBody>
      </p:sp>
      <p:sp>
        <p:nvSpPr>
          <p:cNvPr id="20" name="">
            <a:extLst xmlns:a="http://schemas.openxmlformats.org/drawingml/2006/main">
              <a:ext uri="{FF2B5EF4-FFF2-40B4-BE49-F238E27FC236}">
                <a16:creationId xmlns:a16="http://schemas.microsoft.com/office/drawing/2014/main" id="{479A2060-4F15-4F59-A1B9-5B5C0F77CF67}"/>
              </a:ext>
            </a:extLst>
          </p:cNvPr>
          <p:cNvSpPr>
            <a:spLocks xmlns:a="http://schemas.openxmlformats.org/drawingml/2006/main" noGrp="1"/>
          </p:cNvSpPr>
          <p:nvPr/>
        </p:nvSpPr>
        <p:spPr>
          <a:xfrm xmlns:a="http://schemas.openxmlformats.org/drawingml/2006/main">
            <a:off x="5619750" y="2857500"/>
            <a:ext cx="5476875"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21" name="">
            <a:extLst xmlns:a="http://schemas.openxmlformats.org/drawingml/2006/main">
              <a:ext uri="{FF2B5EF4-FFF2-40B4-BE49-F238E27FC236}">
                <a16:creationId xmlns:a16="http://schemas.microsoft.com/office/drawing/2014/main" id="{7B2318FF-24C3-4A9F-A76A-44AEB49AA87E}"/>
              </a:ext>
            </a:extLst>
          </p:cNvPr>
          <p:cNvSpPr>
            <a:spLocks xmlns:a="http://schemas.openxmlformats.org/drawingml/2006/main" noGrp="1"/>
          </p:cNvSpPr>
          <p:nvPr/>
        </p:nvSpPr>
        <p:spPr>
          <a:xfrm xmlns:a="http://schemas.openxmlformats.org/drawingml/2006/main">
            <a:off x="5667375" y="295275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A7BAC6"/>
                </a:solidFill>
              </a:defRPr>
            </a:pPr>
            <a:r>
              <a:rPr sz="1275" b="1">
                <a:solidFill>
                  <a:srgbClr val="A7BAC6"/>
                </a:solidFill>
              </a:rPr>
              <a:t>CAR grammar</a:t>
            </a:r>
          </a:p>
        </p:txBody>
      </p:sp>
      <p:sp>
        <p:nvSpPr>
          <p:cNvPr id="22" name="">
            <a:extLst xmlns:a="http://schemas.openxmlformats.org/drawingml/2006/main">
              <a:ext uri="{FF2B5EF4-FFF2-40B4-BE49-F238E27FC236}">
                <a16:creationId xmlns:a16="http://schemas.microsoft.com/office/drawing/2014/main" id="{49880018-8893-4274-BF9A-57FE3B6FCF3F}"/>
              </a:ext>
            </a:extLst>
          </p:cNvPr>
          <p:cNvSpPr>
            <a:spLocks xmlns:a="http://schemas.openxmlformats.org/drawingml/2006/main" noGrp="1"/>
          </p:cNvSpPr>
          <p:nvPr/>
        </p:nvSpPr>
        <p:spPr>
          <a:xfrm xmlns:a="http://schemas.openxmlformats.org/drawingml/2006/main">
            <a:off x="7524750" y="2952750"/>
            <a:ext cx="3524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EFFAFF"/>
                </a:solidFill>
              </a:defRPr>
            </a:pPr>
            <a:r>
              <a:rPr sz="1275" b="0">
                <a:solidFill>
                  <a:srgbClr val="EFFAFF"/>
                </a:solidFill>
              </a:rPr>
              <a:t>performed research</a:t>
            </a:r>
          </a:p>
        </p:txBody>
      </p:sp>
      <p:sp>
        <p:nvSpPr>
          <p:cNvPr id="23" name="">
            <a:extLst xmlns:a="http://schemas.openxmlformats.org/drawingml/2006/main">
              <a:ext uri="{FF2B5EF4-FFF2-40B4-BE49-F238E27FC236}">
                <a16:creationId xmlns:a16="http://schemas.microsoft.com/office/drawing/2014/main" id="{9171524C-6B79-4A2C-AF77-B1CEC545D635}"/>
              </a:ext>
            </a:extLst>
          </p:cNvPr>
          <p:cNvSpPr>
            <a:spLocks xmlns:a="http://schemas.openxmlformats.org/drawingml/2006/main" noGrp="1"/>
          </p:cNvSpPr>
          <p:nvPr/>
        </p:nvSpPr>
        <p:spPr>
          <a:xfrm xmlns:a="http://schemas.openxmlformats.org/drawingml/2006/main">
            <a:off x="5619750" y="3448050"/>
            <a:ext cx="5476875"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24" name="">
            <a:extLst xmlns:a="http://schemas.openxmlformats.org/drawingml/2006/main">
              <a:ext uri="{FF2B5EF4-FFF2-40B4-BE49-F238E27FC236}">
                <a16:creationId xmlns:a16="http://schemas.microsoft.com/office/drawing/2014/main" id="{C9D44961-4016-41C1-AF93-A3101F8ED5F4}"/>
              </a:ext>
            </a:extLst>
          </p:cNvPr>
          <p:cNvSpPr>
            <a:spLocks xmlns:a="http://schemas.openxmlformats.org/drawingml/2006/main" noGrp="1"/>
          </p:cNvSpPr>
          <p:nvPr/>
        </p:nvSpPr>
        <p:spPr>
          <a:xfrm xmlns:a="http://schemas.openxmlformats.org/drawingml/2006/main">
            <a:off x="5667375" y="354330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A7BAC6"/>
                </a:solidFill>
              </a:defRPr>
            </a:pPr>
            <a:r>
              <a:rPr sz="1275" b="1">
                <a:solidFill>
                  <a:srgbClr val="A7BAC6"/>
                </a:solidFill>
              </a:rPr>
              <a:t>IL-2 circuits</a:t>
            </a:r>
          </a:p>
        </p:txBody>
      </p:sp>
      <p:sp>
        <p:nvSpPr>
          <p:cNvPr id="25" name="">
            <a:extLst xmlns:a="http://schemas.openxmlformats.org/drawingml/2006/main">
              <a:ext uri="{FF2B5EF4-FFF2-40B4-BE49-F238E27FC236}">
                <a16:creationId xmlns:a16="http://schemas.microsoft.com/office/drawing/2014/main" id="{DC9E6B1D-3C8A-412E-BB03-55D83FAC36EF}"/>
              </a:ext>
            </a:extLst>
          </p:cNvPr>
          <p:cNvSpPr>
            <a:spLocks xmlns:a="http://schemas.openxmlformats.org/drawingml/2006/main" noGrp="1"/>
          </p:cNvSpPr>
          <p:nvPr/>
        </p:nvSpPr>
        <p:spPr>
          <a:xfrm xmlns:a="http://schemas.openxmlformats.org/drawingml/2006/main">
            <a:off x="7524750" y="3543300"/>
            <a:ext cx="3524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EFFAFF"/>
                </a:solidFill>
              </a:defRPr>
            </a:pPr>
            <a:r>
              <a:rPr sz="1275" b="0">
                <a:solidFill>
                  <a:srgbClr val="EFFAFF"/>
                </a:solidFill>
              </a:rPr>
              <a:t>methodology · investigation · visualization · writing</a:t>
            </a:r>
          </a:p>
        </p:txBody>
      </p:sp>
      <p:sp>
        <p:nvSpPr>
          <p:cNvPr id="26" name="">
            <a:extLst xmlns:a="http://schemas.openxmlformats.org/drawingml/2006/main">
              <a:ext uri="{FF2B5EF4-FFF2-40B4-BE49-F238E27FC236}">
                <a16:creationId xmlns:a16="http://schemas.microsoft.com/office/drawing/2014/main" id="{C97D12BE-5815-42D1-9F4D-0DB67D7753BF}"/>
              </a:ext>
            </a:extLst>
          </p:cNvPr>
          <p:cNvSpPr>
            <a:spLocks xmlns:a="http://schemas.openxmlformats.org/drawingml/2006/main" noGrp="1"/>
          </p:cNvSpPr>
          <p:nvPr/>
        </p:nvSpPr>
        <p:spPr>
          <a:xfrm xmlns:a="http://schemas.openxmlformats.org/drawingml/2006/main">
            <a:off x="5619750" y="4038600"/>
            <a:ext cx="5476875"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27" name="">
            <a:extLst xmlns:a="http://schemas.openxmlformats.org/drawingml/2006/main">
              <a:ext uri="{FF2B5EF4-FFF2-40B4-BE49-F238E27FC236}">
                <a16:creationId xmlns:a16="http://schemas.microsoft.com/office/drawing/2014/main" id="{EFD5AA23-19FD-4BEA-8FDC-2A6875C2B9C5}"/>
              </a:ext>
            </a:extLst>
          </p:cNvPr>
          <p:cNvSpPr>
            <a:spLocks xmlns:a="http://schemas.openxmlformats.org/drawingml/2006/main" noGrp="1"/>
          </p:cNvSpPr>
          <p:nvPr/>
        </p:nvSpPr>
        <p:spPr>
          <a:xfrm xmlns:a="http://schemas.openxmlformats.org/drawingml/2006/main">
            <a:off x="5667375" y="413385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A7BAC6"/>
                </a:solidFill>
              </a:defRPr>
            </a:pPr>
            <a:r>
              <a:rPr sz="1275" b="1">
                <a:solidFill>
                  <a:srgbClr val="A7BAC6"/>
                </a:solidFill>
              </a:rPr>
              <a:t>bioPROTAC</a:t>
            </a:r>
          </a:p>
        </p:txBody>
      </p:sp>
      <p:sp>
        <p:nvSpPr>
          <p:cNvPr id="28" name="">
            <a:extLst xmlns:a="http://schemas.openxmlformats.org/drawingml/2006/main">
              <a:ext uri="{FF2B5EF4-FFF2-40B4-BE49-F238E27FC236}">
                <a16:creationId xmlns:a16="http://schemas.microsoft.com/office/drawing/2014/main" id="{125971D8-BF09-48F2-B803-9AA991AEAEA9}"/>
              </a:ext>
            </a:extLst>
          </p:cNvPr>
          <p:cNvSpPr>
            <a:spLocks xmlns:a="http://schemas.openxmlformats.org/drawingml/2006/main" noGrp="1"/>
          </p:cNvSpPr>
          <p:nvPr/>
        </p:nvSpPr>
        <p:spPr>
          <a:xfrm xmlns:a="http://schemas.openxmlformats.org/drawingml/2006/main">
            <a:off x="7524750" y="4133850"/>
            <a:ext cx="3524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EFFAFF"/>
                </a:solidFill>
              </a:defRPr>
            </a:pPr>
            <a:r>
              <a:rPr sz="1275" b="0">
                <a:solidFill>
                  <a:srgbClr val="EFFAFF"/>
                </a:solidFill>
              </a:rPr>
              <a:t>performed + analyzed experiments</a:t>
            </a:r>
          </a:p>
        </p:txBody>
      </p:sp>
      <p:sp>
        <p:nvSpPr>
          <p:cNvPr id="29" name="">
            <a:extLst xmlns:a="http://schemas.openxmlformats.org/drawingml/2006/main">
              <a:ext uri="{FF2B5EF4-FFF2-40B4-BE49-F238E27FC236}">
                <a16:creationId xmlns:a16="http://schemas.microsoft.com/office/drawing/2014/main" id="{4E1771A8-84A0-4704-8053-3D0EE0DFA8EA}"/>
              </a:ext>
            </a:extLst>
          </p:cNvPr>
          <p:cNvSpPr>
            <a:spLocks xmlns:a="http://schemas.openxmlformats.org/drawingml/2006/main" noGrp="1"/>
          </p:cNvSpPr>
          <p:nvPr/>
        </p:nvSpPr>
        <p:spPr>
          <a:xfrm xmlns:a="http://schemas.openxmlformats.org/drawingml/2006/main">
            <a:off x="5619750" y="4629150"/>
            <a:ext cx="5476875"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30" name="">
            <a:extLst xmlns:a="http://schemas.openxmlformats.org/drawingml/2006/main">
              <a:ext uri="{FF2B5EF4-FFF2-40B4-BE49-F238E27FC236}">
                <a16:creationId xmlns:a16="http://schemas.microsoft.com/office/drawing/2014/main" id="{6CC5FEB0-41B4-4E6D-B367-79D05EE2C2D4}"/>
              </a:ext>
            </a:extLst>
          </p:cNvPr>
          <p:cNvSpPr>
            <a:spLocks xmlns:a="http://schemas.openxmlformats.org/drawingml/2006/main" noGrp="1"/>
          </p:cNvSpPr>
          <p:nvPr/>
        </p:nvSpPr>
        <p:spPr>
          <a:xfrm xmlns:a="http://schemas.openxmlformats.org/drawingml/2006/main">
            <a:off x="5667375" y="472440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FF6B78"/>
                </a:solidFill>
              </a:defRPr>
            </a:pPr>
            <a:r>
              <a:rPr sz="1275" b="1">
                <a:solidFill>
                  <a:srgbClr val="FF6B78"/>
                </a:solidFill>
              </a:rPr>
              <a:t>new autonomous IL-2</a:t>
            </a:r>
          </a:p>
        </p:txBody>
      </p:sp>
      <p:sp>
        <p:nvSpPr>
          <p:cNvPr id="31" name="">
            <a:extLst xmlns:a="http://schemas.openxmlformats.org/drawingml/2006/main">
              <a:ext uri="{FF2B5EF4-FFF2-40B4-BE49-F238E27FC236}">
                <a16:creationId xmlns:a16="http://schemas.microsoft.com/office/drawing/2014/main" id="{857EB347-2053-4E1E-BB23-670B735579A1}"/>
              </a:ext>
            </a:extLst>
          </p:cNvPr>
          <p:cNvSpPr>
            <a:spLocks xmlns:a="http://schemas.openxmlformats.org/drawingml/2006/main" noGrp="1"/>
          </p:cNvSpPr>
          <p:nvPr/>
        </p:nvSpPr>
        <p:spPr>
          <a:xfrm xmlns:a="http://schemas.openxmlformats.org/drawingml/2006/main">
            <a:off x="7524750" y="4724400"/>
            <a:ext cx="3524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FF6B78"/>
                </a:solidFill>
              </a:defRPr>
            </a:pPr>
            <a:r>
              <a:rPr sz="1275" b="0">
                <a:solidFill>
                  <a:srgbClr val="FF6B78"/>
                </a:solidFill>
              </a:rPr>
              <a:t>ownership not public</a:t>
            </a:r>
          </a:p>
        </p:txBody>
      </p:sp>
      <p:sp>
        <p:nvSpPr>
          <p:cNvPr id="32" name="">
            <a:extLst xmlns:a="http://schemas.openxmlformats.org/drawingml/2006/main">
              <a:ext uri="{FF2B5EF4-FFF2-40B4-BE49-F238E27FC236}">
                <a16:creationId xmlns:a16="http://schemas.microsoft.com/office/drawing/2014/main" id="{2C7123E1-F33E-41A5-930F-1AC5B9E9CF56}"/>
              </a:ext>
            </a:extLst>
          </p:cNvPr>
          <p:cNvSpPr>
            <a:spLocks xmlns:a="http://schemas.openxmlformats.org/drawingml/2006/main" noGrp="1"/>
          </p:cNvSpPr>
          <p:nvPr/>
        </p:nvSpPr>
        <p:spPr>
          <a:xfrm xmlns:a="http://schemas.openxmlformats.org/drawingml/2006/main">
            <a:off x="5429250" y="5762625"/>
            <a:ext cx="590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425" b="1">
                <a:solidFill>
                  <a:srgbClr val="FFBA52"/>
                </a:solidFill>
              </a:defRPr>
            </a:pPr>
            <a:r>
              <a:rPr sz="1425" b="1">
                <a:solidFill>
                  <a:srgbClr val="FFBA52"/>
                </a:solidFill>
              </a:rPr>
              <a:t>In practice, UCSF Biophysics expects ≥1 first-author paper in press, while preserving committee discretion.</a:t>
            </a:r>
          </a:p>
        </p:txBody>
      </p:sp>
    </p:spTree>
    <p:extLst>
      <p:ext uri="{BB962C8B-B14F-4D97-AF65-F5344CB8AC3E}">
        <p14:creationId xmlns:p14="http://schemas.microsoft.com/office/powerpoint/2010/main" val="993737511"/>
      </p:ext>
    </p:extLst>
  </p:cSld>
</p:sld>
</file>

<file path=ppt/slides/slide12.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500E97B3-05F7-465E-93A7-70A37A16C433}"/>
              </a:ext>
            </a:extLst>
          </p:cNvPr>
          <p:cNvSpPr>
            <a:spLocks xmlns:a="http://schemas.openxmlformats.org/drawingml/2006/main" noGrp="1"/>
          </p:cNvSpPr>
          <p:nvPr/>
        </p:nvSpPr>
        <p:spPr>
          <a:xfrm xmlns:a="http://schemas.openxmlformats.org/drawingml/2006/main">
            <a:off x="666750" y="476250"/>
            <a:ext cx="571500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PUBLIC-PACKET ASSESSMENT</a:t>
            </a:r>
          </a:p>
        </p:txBody>
      </p:sp>
      <p:sp>
        <p:nvSpPr>
          <p:cNvPr id="2" name="">
            <a:extLst xmlns:a="http://schemas.openxmlformats.org/drawingml/2006/main">
              <a:ext uri="{FF2B5EF4-FFF2-40B4-BE49-F238E27FC236}">
                <a16:creationId xmlns:a16="http://schemas.microsoft.com/office/drawing/2014/main" id="{95272088-A4AE-4C7C-80B4-F74E8CB784C1}"/>
              </a:ext>
            </a:extLst>
          </p:cNvPr>
          <p:cNvSpPr>
            <a:spLocks xmlns:a="http://schemas.openxmlformats.org/drawingml/2006/main" noGrp="1"/>
          </p:cNvSpPr>
          <p:nvPr/>
        </p:nvSpPr>
        <p:spPr>
          <a:xfrm xmlns:a="http://schemas.openxmlformats.org/drawingml/2006/main">
            <a:off x="666750" y="904875"/>
            <a:ext cx="723900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4350" b="1">
                <a:solidFill>
                  <a:srgbClr val="EFFAFF"/>
                </a:solidFill>
              </a:defRPr>
            </a:pPr>
            <a:r>
              <a:rPr sz="4350" b="1">
                <a:solidFill>
                  <a:srgbClr val="EFFAFF"/>
                </a:solidFill>
              </a:rPr>
              <a:t>Strong public program.</a:t>
            </a:r>
          </a:p>
          <a:p xmlns:a="http://schemas.openxmlformats.org/drawingml/2006/main">
            <a:pPr algn="l">
              <a:defRPr sz="4350" b="1">
                <a:solidFill>
                  <a:srgbClr val="EFFAFF"/>
                </a:solidFill>
              </a:defRPr>
            </a:pPr>
            <a:r>
              <a:rPr sz="4350" b="1">
                <a:solidFill>
                  <a:srgbClr val="EFFAFF"/>
                </a:solidFill>
              </a:rPr>
              <a:t>Private contribution unresolved.</a:t>
            </a:r>
          </a:p>
        </p:txBody>
      </p:sp>
      <p:sp>
        <p:nvSpPr>
          <p:cNvPr id="3" name="">
            <a:extLst xmlns:a="http://schemas.openxmlformats.org/drawingml/2006/main">
              <a:ext uri="{FF2B5EF4-FFF2-40B4-BE49-F238E27FC236}">
                <a16:creationId xmlns:a16="http://schemas.microsoft.com/office/drawing/2014/main" id="{9AADB912-7C25-4883-B0EF-7E2D4495E8CB}"/>
              </a:ext>
            </a:extLst>
          </p:cNvPr>
          <p:cNvSpPr>
            <a:spLocks xmlns:a="http://schemas.openxmlformats.org/drawingml/2006/main" noGrp="1"/>
          </p:cNvSpPr>
          <p:nvPr/>
        </p:nvSpPr>
        <p:spPr>
          <a:xfrm xmlns:a="http://schemas.openxmlformats.org/drawingml/2006/main">
            <a:off x="666750" y="2714625"/>
            <a:ext cx="6000750" cy="2381250"/>
          </a:xfrm>
          <a:prstGeom xmlns:a="http://schemas.openxmlformats.org/drawingml/2006/main" prst="roundRect">
            <a:avLst>
              <a:gd name="adj" fmla="val 9600"/>
            </a:avLst>
          </a:prstGeom>
          <a:solidFill xmlns:a="http://schemas.openxmlformats.org/drawingml/2006/main">
            <a:srgbClr val="211A13"/>
          </a:solidFill>
          <a:ln xmlns:a="http://schemas.openxmlformats.org/drawingml/2006/main" w="9525">
            <a:solidFill>
              <a:srgbClr val="6A532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4" name="">
            <a:extLst xmlns:a="http://schemas.openxmlformats.org/drawingml/2006/main">
              <a:ext uri="{FF2B5EF4-FFF2-40B4-BE49-F238E27FC236}">
                <a16:creationId xmlns:a16="http://schemas.microsoft.com/office/drawing/2014/main" id="{B68D662B-2B4B-4C0A-9579-B5BF393C719E}"/>
              </a:ext>
            </a:extLst>
          </p:cNvPr>
          <p:cNvSpPr>
            <a:spLocks xmlns:a="http://schemas.openxmlformats.org/drawingml/2006/main" noGrp="1"/>
          </p:cNvSpPr>
          <p:nvPr/>
        </p:nvSpPr>
        <p:spPr>
          <a:xfrm xmlns:a="http://schemas.openxmlformats.org/drawingml/2006/main">
            <a:off x="952500" y="3000375"/>
            <a:ext cx="54292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325" b="1">
                <a:solidFill>
                  <a:srgbClr val="FFBA52"/>
                </a:solidFill>
              </a:defRPr>
            </a:pPr>
            <a:r>
              <a:rPr sz="2325" b="1">
                <a:solidFill>
                  <a:srgbClr val="FFBA52"/>
                </a:solidFill>
              </a:rPr>
              <a:t>Degree sign-off is not assessable</a:t>
            </a:r>
          </a:p>
          <a:p xmlns:a="http://schemas.openxmlformats.org/drawingml/2006/main">
            <a:pPr algn="l">
              <a:defRPr sz="2325" b="1">
                <a:solidFill>
                  <a:srgbClr val="FFBA52"/>
                </a:solidFill>
              </a:defRPr>
            </a:pPr>
            <a:r>
              <a:rPr sz="2325" b="1">
                <a:solidFill>
                  <a:srgbClr val="FFBA52"/>
                </a:solidFill>
              </a:rPr>
              <a:t>from this public packet.</a:t>
            </a:r>
          </a:p>
        </p:txBody>
      </p:sp>
      <p:sp>
        <p:nvSpPr>
          <p:cNvPr id="5" name="">
            <a:extLst xmlns:a="http://schemas.openxmlformats.org/drawingml/2006/main">
              <a:ext uri="{FF2B5EF4-FFF2-40B4-BE49-F238E27FC236}">
                <a16:creationId xmlns:a16="http://schemas.microsoft.com/office/drawing/2014/main" id="{B4054ED6-748C-49E3-BA3F-0F064DBFB4A1}"/>
              </a:ext>
            </a:extLst>
          </p:cNvPr>
          <p:cNvSpPr>
            <a:spLocks xmlns:a="http://schemas.openxmlformats.org/drawingml/2006/main" noGrp="1"/>
          </p:cNvSpPr>
          <p:nvPr/>
        </p:nvSpPr>
        <p:spPr>
          <a:xfrm xmlns:a="http://schemas.openxmlformats.org/drawingml/2006/main">
            <a:off x="952500" y="4000500"/>
            <a:ext cx="5334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D6E2E8"/>
                </a:solidFill>
              </a:defRPr>
            </a:pPr>
            <a:r>
              <a:rPr sz="1575" b="0">
                <a:solidFill>
                  <a:srgbClr val="D6E2E8"/>
                </a:solidFill>
              </a:rPr>
              <a:t>The unavailable private record would need to establish what Bhargava independently conceived, built, measured, modeled, and interpreted beyond the collaborative 2022 platform.</a:t>
            </a:r>
          </a:p>
        </p:txBody>
      </p:sp>
      <p:sp>
        <p:nvSpPr>
          <p:cNvPr id="6" name="">
            <a:extLst xmlns:a="http://schemas.openxmlformats.org/drawingml/2006/main">
              <a:ext uri="{FF2B5EF4-FFF2-40B4-BE49-F238E27FC236}">
                <a16:creationId xmlns:a16="http://schemas.microsoft.com/office/drawing/2014/main" id="{56A096B8-F603-434B-ABFB-13882239ACE7}"/>
              </a:ext>
            </a:extLst>
          </p:cNvPr>
          <p:cNvSpPr>
            <a:spLocks xmlns:a="http://schemas.openxmlformats.org/drawingml/2006/main" noGrp="1"/>
          </p:cNvSpPr>
          <p:nvPr/>
        </p:nvSpPr>
        <p:spPr>
          <a:xfrm xmlns:a="http://schemas.openxmlformats.org/drawingml/2006/main">
            <a:off x="7429500" y="1000125"/>
            <a:ext cx="3714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950" b="1">
                <a:solidFill>
                  <a:srgbClr val="35D9E6"/>
                </a:solidFill>
              </a:defRPr>
            </a:pPr>
            <a:r>
              <a:rPr sz="1950" b="1">
                <a:solidFill>
                  <a:srgbClr val="35D9E6"/>
                </a:solidFill>
              </a:rPr>
              <a:t>Three decisive questions</a:t>
            </a:r>
          </a:p>
        </p:txBody>
      </p:sp>
      <p:sp>
        <p:nvSpPr>
          <p:cNvPr id="7" name="">
            <a:extLst xmlns:a="http://schemas.openxmlformats.org/drawingml/2006/main">
              <a:ext uri="{FF2B5EF4-FFF2-40B4-BE49-F238E27FC236}">
                <a16:creationId xmlns:a16="http://schemas.microsoft.com/office/drawing/2014/main" id="{3094EC38-1152-461B-A0B8-AB76940A015D}"/>
              </a:ext>
            </a:extLst>
          </p:cNvPr>
          <p:cNvSpPr>
            <a:spLocks xmlns:a="http://schemas.openxmlformats.org/drawingml/2006/main" noGrp="1"/>
          </p:cNvSpPr>
          <p:nvPr/>
        </p:nvSpPr>
        <p:spPr>
          <a:xfrm xmlns:a="http://schemas.openxmlformats.org/drawingml/2006/main">
            <a:off x="7239000" y="1666875"/>
            <a:ext cx="4191000" cy="1095375"/>
          </a:xfrm>
          <a:prstGeom xmlns:a="http://schemas.openxmlformats.org/drawingml/2006/main" prst="roundRect">
            <a:avLst>
              <a:gd name="adj" fmla="val 15652"/>
            </a:avLst>
          </a:prstGeom>
          <a:solidFill xmlns:a="http://schemas.openxmlformats.org/drawingml/2006/main">
            <a:srgbClr val="0E1C27"/>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8" name="">
            <a:extLst xmlns:a="http://schemas.openxmlformats.org/drawingml/2006/main">
              <a:ext uri="{FF2B5EF4-FFF2-40B4-BE49-F238E27FC236}">
                <a16:creationId xmlns:a16="http://schemas.microsoft.com/office/drawing/2014/main" id="{5D31B367-AC24-4241-A319-ADDBD47FE16E}"/>
              </a:ext>
            </a:extLst>
          </p:cNvPr>
          <p:cNvSpPr>
            <a:spLocks xmlns:a="http://schemas.openxmlformats.org/drawingml/2006/main" noGrp="1"/>
          </p:cNvSpPr>
          <p:nvPr/>
        </p:nvSpPr>
        <p:spPr>
          <a:xfrm xmlns:a="http://schemas.openxmlformats.org/drawingml/2006/main">
            <a:off x="7477125" y="1952625"/>
            <a:ext cx="476250" cy="476250"/>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9" name="">
            <a:extLst xmlns:a="http://schemas.openxmlformats.org/drawingml/2006/main">
              <a:ext uri="{FF2B5EF4-FFF2-40B4-BE49-F238E27FC236}">
                <a16:creationId xmlns:a16="http://schemas.microsoft.com/office/drawing/2014/main" id="{06D8853D-0DBD-4DFC-A611-147B8B20C556}"/>
              </a:ext>
            </a:extLst>
          </p:cNvPr>
          <p:cNvSpPr>
            <a:spLocks xmlns:a="http://schemas.openxmlformats.org/drawingml/2006/main" noGrp="1"/>
          </p:cNvSpPr>
          <p:nvPr/>
        </p:nvSpPr>
        <p:spPr>
          <a:xfrm xmlns:a="http://schemas.openxmlformats.org/drawingml/2006/main">
            <a:off x="7600950" y="2028825"/>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071018"/>
                </a:solidFill>
              </a:defRPr>
            </a:pPr>
            <a:r>
              <a:rPr sz="1500" b="1">
                <a:solidFill>
                  <a:srgbClr val="071018"/>
                </a:solidFill>
              </a:rPr>
              <a:t>1</a:t>
            </a:r>
          </a:p>
        </p:txBody>
      </p:sp>
      <p:sp>
        <p:nvSpPr>
          <p:cNvPr id="10" name="">
            <a:extLst xmlns:a="http://schemas.openxmlformats.org/drawingml/2006/main">
              <a:ext uri="{FF2B5EF4-FFF2-40B4-BE49-F238E27FC236}">
                <a16:creationId xmlns:a16="http://schemas.microsoft.com/office/drawing/2014/main" id="{60E119CF-B4A0-4971-BB21-737A751BE959}"/>
              </a:ext>
            </a:extLst>
          </p:cNvPr>
          <p:cNvSpPr>
            <a:spLocks xmlns:a="http://schemas.openxmlformats.org/drawingml/2006/main" noGrp="1"/>
          </p:cNvSpPr>
          <p:nvPr/>
        </p:nvSpPr>
        <p:spPr>
          <a:xfrm xmlns:a="http://schemas.openxmlformats.org/drawingml/2006/main">
            <a:off x="8143875" y="1828800"/>
            <a:ext cx="3000375"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EFFAFF"/>
                </a:solidFill>
              </a:defRPr>
            </a:pPr>
            <a:r>
              <a:rPr sz="1425" b="1">
                <a:solidFill>
                  <a:srgbClr val="EFFAFF"/>
                </a:solidFill>
              </a:rPr>
              <a:t>What new result materially advances beyond the 2022 Science paper?</a:t>
            </a:r>
          </a:p>
        </p:txBody>
      </p:sp>
      <p:sp>
        <p:nvSpPr>
          <p:cNvPr id="11" name="">
            <a:extLst xmlns:a="http://schemas.openxmlformats.org/drawingml/2006/main">
              <a:ext uri="{FF2B5EF4-FFF2-40B4-BE49-F238E27FC236}">
                <a16:creationId xmlns:a16="http://schemas.microsoft.com/office/drawing/2014/main" id="{DDC68CC7-BE26-42CD-94CB-AD881095D3C2}"/>
              </a:ext>
            </a:extLst>
          </p:cNvPr>
          <p:cNvSpPr>
            <a:spLocks xmlns:a="http://schemas.openxmlformats.org/drawingml/2006/main" noGrp="1"/>
          </p:cNvSpPr>
          <p:nvPr/>
        </p:nvSpPr>
        <p:spPr>
          <a:xfrm xmlns:a="http://schemas.openxmlformats.org/drawingml/2006/main">
            <a:off x="7239000" y="3048000"/>
            <a:ext cx="4191000" cy="1095375"/>
          </a:xfrm>
          <a:prstGeom xmlns:a="http://schemas.openxmlformats.org/drawingml/2006/main" prst="roundRect">
            <a:avLst>
              <a:gd name="adj" fmla="val 15652"/>
            </a:avLst>
          </a:prstGeom>
          <a:solidFill xmlns:a="http://schemas.openxmlformats.org/drawingml/2006/main">
            <a:srgbClr val="0E1C27"/>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2" name="">
            <a:extLst xmlns:a="http://schemas.openxmlformats.org/drawingml/2006/main">
              <a:ext uri="{FF2B5EF4-FFF2-40B4-BE49-F238E27FC236}">
                <a16:creationId xmlns:a16="http://schemas.microsoft.com/office/drawing/2014/main" id="{4197D432-6926-484D-BCA5-7E6CF1C38C50}"/>
              </a:ext>
            </a:extLst>
          </p:cNvPr>
          <p:cNvSpPr>
            <a:spLocks xmlns:a="http://schemas.openxmlformats.org/drawingml/2006/main" noGrp="1"/>
          </p:cNvSpPr>
          <p:nvPr/>
        </p:nvSpPr>
        <p:spPr>
          <a:xfrm xmlns:a="http://schemas.openxmlformats.org/drawingml/2006/main">
            <a:off x="7477125" y="3333750"/>
            <a:ext cx="476250" cy="476250"/>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3" name="">
            <a:extLst xmlns:a="http://schemas.openxmlformats.org/drawingml/2006/main">
              <a:ext uri="{FF2B5EF4-FFF2-40B4-BE49-F238E27FC236}">
                <a16:creationId xmlns:a16="http://schemas.microsoft.com/office/drawing/2014/main" id="{14498CBC-5FFA-48A0-A1B0-2BA6E8C364D2}"/>
              </a:ext>
            </a:extLst>
          </p:cNvPr>
          <p:cNvSpPr>
            <a:spLocks xmlns:a="http://schemas.openxmlformats.org/drawingml/2006/main" noGrp="1"/>
          </p:cNvSpPr>
          <p:nvPr/>
        </p:nvSpPr>
        <p:spPr>
          <a:xfrm xmlns:a="http://schemas.openxmlformats.org/drawingml/2006/main">
            <a:off x="7600950" y="340995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071018"/>
                </a:solidFill>
              </a:defRPr>
            </a:pPr>
            <a:r>
              <a:rPr sz="1500" b="1">
                <a:solidFill>
                  <a:srgbClr val="071018"/>
                </a:solidFill>
              </a:rPr>
              <a:t>2</a:t>
            </a:r>
          </a:p>
        </p:txBody>
      </p:sp>
      <p:sp>
        <p:nvSpPr>
          <p:cNvPr id="14" name="">
            <a:extLst xmlns:a="http://schemas.openxmlformats.org/drawingml/2006/main">
              <a:ext uri="{FF2B5EF4-FFF2-40B4-BE49-F238E27FC236}">
                <a16:creationId xmlns:a16="http://schemas.microsoft.com/office/drawing/2014/main" id="{51E3C082-713F-4F42-817D-9601A4FEDCC5}"/>
              </a:ext>
            </a:extLst>
          </p:cNvPr>
          <p:cNvSpPr>
            <a:spLocks xmlns:a="http://schemas.openxmlformats.org/drawingml/2006/main" noGrp="1"/>
          </p:cNvSpPr>
          <p:nvPr/>
        </p:nvSpPr>
        <p:spPr>
          <a:xfrm xmlns:a="http://schemas.openxmlformats.org/drawingml/2006/main">
            <a:off x="8143875" y="3209925"/>
            <a:ext cx="3000375"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EFFAFF"/>
                </a:solidFill>
              </a:defRPr>
            </a:pPr>
            <a:r>
              <a:rPr sz="1425" b="1">
                <a:solidFill>
                  <a:srgbClr val="EFFAFF"/>
                </a:solidFill>
              </a:rPr>
              <a:t>What quantitative model distinguishes self-capture, local rebinding, and bulk concentration?</a:t>
            </a:r>
          </a:p>
        </p:txBody>
      </p:sp>
      <p:sp>
        <p:nvSpPr>
          <p:cNvPr id="15" name="">
            <a:extLst xmlns:a="http://schemas.openxmlformats.org/drawingml/2006/main">
              <a:ext uri="{FF2B5EF4-FFF2-40B4-BE49-F238E27FC236}">
                <a16:creationId xmlns:a16="http://schemas.microsoft.com/office/drawing/2014/main" id="{7765E429-EB60-4F4C-A737-719763C459DC}"/>
              </a:ext>
            </a:extLst>
          </p:cNvPr>
          <p:cNvSpPr>
            <a:spLocks xmlns:a="http://schemas.openxmlformats.org/drawingml/2006/main" noGrp="1"/>
          </p:cNvSpPr>
          <p:nvPr/>
        </p:nvSpPr>
        <p:spPr>
          <a:xfrm xmlns:a="http://schemas.openxmlformats.org/drawingml/2006/main">
            <a:off x="7239000" y="4429125"/>
            <a:ext cx="4191000" cy="1095375"/>
          </a:xfrm>
          <a:prstGeom xmlns:a="http://schemas.openxmlformats.org/drawingml/2006/main" prst="roundRect">
            <a:avLst>
              <a:gd name="adj" fmla="val 15652"/>
            </a:avLst>
          </a:prstGeom>
          <a:solidFill xmlns:a="http://schemas.openxmlformats.org/drawingml/2006/main">
            <a:srgbClr val="0E1C27"/>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6" name="">
            <a:extLst xmlns:a="http://schemas.openxmlformats.org/drawingml/2006/main">
              <a:ext uri="{FF2B5EF4-FFF2-40B4-BE49-F238E27FC236}">
                <a16:creationId xmlns:a16="http://schemas.microsoft.com/office/drawing/2014/main" id="{51E22801-3E77-4496-8D93-DD3ECE011A5B}"/>
              </a:ext>
            </a:extLst>
          </p:cNvPr>
          <p:cNvSpPr>
            <a:spLocks xmlns:a="http://schemas.openxmlformats.org/drawingml/2006/main" noGrp="1"/>
          </p:cNvSpPr>
          <p:nvPr/>
        </p:nvSpPr>
        <p:spPr>
          <a:xfrm xmlns:a="http://schemas.openxmlformats.org/drawingml/2006/main">
            <a:off x="7477125" y="4714875"/>
            <a:ext cx="476250" cy="476250"/>
          </a:xfrm>
          <a:prstGeom xmlns:a="http://schemas.openxmlformats.org/drawingml/2006/main" prst="ellipse">
            <a:avLst/>
          </a:prstGeom>
          <a:solidFill xmlns:a="http://schemas.openxmlformats.org/drawingml/2006/main">
            <a:srgbClr val="FFBA52"/>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7" name="">
            <a:extLst xmlns:a="http://schemas.openxmlformats.org/drawingml/2006/main">
              <a:ext uri="{FF2B5EF4-FFF2-40B4-BE49-F238E27FC236}">
                <a16:creationId xmlns:a16="http://schemas.microsoft.com/office/drawing/2014/main" id="{E540A7BC-84A1-4C86-ABD6-277690184C26}"/>
              </a:ext>
            </a:extLst>
          </p:cNvPr>
          <p:cNvSpPr>
            <a:spLocks xmlns:a="http://schemas.openxmlformats.org/drawingml/2006/main" noGrp="1"/>
          </p:cNvSpPr>
          <p:nvPr/>
        </p:nvSpPr>
        <p:spPr>
          <a:xfrm xmlns:a="http://schemas.openxmlformats.org/drawingml/2006/main">
            <a:off x="7600950" y="4791075"/>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071018"/>
                </a:solidFill>
              </a:defRPr>
            </a:pPr>
            <a:r>
              <a:rPr sz="1500" b="1">
                <a:solidFill>
                  <a:srgbClr val="071018"/>
                </a:solidFill>
              </a:rPr>
              <a:t>3</a:t>
            </a:r>
          </a:p>
        </p:txBody>
      </p:sp>
      <p:sp>
        <p:nvSpPr>
          <p:cNvPr id="18" name="">
            <a:extLst xmlns:a="http://schemas.openxmlformats.org/drawingml/2006/main">
              <a:ext uri="{FF2B5EF4-FFF2-40B4-BE49-F238E27FC236}">
                <a16:creationId xmlns:a16="http://schemas.microsoft.com/office/drawing/2014/main" id="{3EF69905-C8BA-4625-862B-2FB50B3F16B8}"/>
              </a:ext>
            </a:extLst>
          </p:cNvPr>
          <p:cNvSpPr>
            <a:spLocks xmlns:a="http://schemas.openxmlformats.org/drawingml/2006/main" noGrp="1"/>
          </p:cNvSpPr>
          <p:nvPr/>
        </p:nvSpPr>
        <p:spPr>
          <a:xfrm xmlns:a="http://schemas.openxmlformats.org/drawingml/2006/main">
            <a:off x="8143875" y="4591050"/>
            <a:ext cx="3000375"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EFFAFF"/>
                </a:solidFill>
              </a:defRPr>
            </a:pPr>
            <a:r>
              <a:rPr sz="1425" b="1">
                <a:solidFill>
                  <a:srgbClr val="EFFAFF"/>
                </a:solidFill>
              </a:rPr>
              <a:t>Which idea and dataset would not exist without Bhargava?</a:t>
            </a:r>
          </a:p>
        </p:txBody>
      </p:sp>
      <p:sp>
        <p:nvSpPr>
          <p:cNvPr id="19" name="">
            <a:extLst xmlns:a="http://schemas.openxmlformats.org/drawingml/2006/main">
              <a:ext uri="{FF2B5EF4-FFF2-40B4-BE49-F238E27FC236}">
                <a16:creationId xmlns:a16="http://schemas.microsoft.com/office/drawing/2014/main" id="{21F8E9B4-2BEF-44BF-B6BD-031481897E85}"/>
              </a:ext>
            </a:extLst>
          </p:cNvPr>
          <p:cNvSpPr>
            <a:spLocks xmlns:a="http://schemas.openxmlformats.org/drawingml/2006/main" noGrp="1"/>
          </p:cNvSpPr>
          <p:nvPr/>
        </p:nvSpPr>
        <p:spPr>
          <a:xfrm xmlns:a="http://schemas.openxmlformats.org/drawingml/2006/main">
            <a:off x="1619250" y="5810250"/>
            <a:ext cx="89535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1">
                <a:solidFill>
                  <a:srgbClr val="61D69D"/>
                </a:solidFill>
              </a:defRPr>
            </a:pPr>
            <a:r>
              <a:rPr sz="1725" b="1">
                <a:solidFill>
                  <a:srgbClr val="61D69D"/>
                </a:solidFill>
              </a:rPr>
              <a:t>The systems-design test: does co-encoded IL-2 production and response reveal a falsifiable, transferable principle of competition-aware, spatially gated population control?</a:t>
            </a:r>
          </a:p>
        </p:txBody>
      </p:sp>
      <p:sp>
        <p:nvSpPr>
          <p:cNvPr id="20" name="">
            <a:extLst xmlns:a="http://schemas.openxmlformats.org/drawingml/2006/main">
              <a:ext uri="{FF2B5EF4-FFF2-40B4-BE49-F238E27FC236}">
                <a16:creationId xmlns:a16="http://schemas.microsoft.com/office/drawing/2014/main" id="{89771C1C-99A9-425F-9837-1F5EA4325B2A}"/>
              </a:ext>
            </a:extLst>
          </p:cNvPr>
          <p:cNvSpPr>
            <a:spLocks xmlns:a="http://schemas.openxmlformats.org/drawingml/2006/main" noGrp="1"/>
          </p:cNvSpPr>
          <p:nvPr/>
        </p:nvSpPr>
        <p:spPr>
          <a:xfrm xmlns:a="http://schemas.openxmlformats.org/drawingml/2006/main">
            <a:off x="666750" y="6477000"/>
            <a:ext cx="666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Independent synthesis · no claim about the private committee decision</a:t>
            </a:r>
          </a:p>
        </p:txBody>
      </p:sp>
    </p:spTree>
    <p:extLst>
      <p:ext uri="{BB962C8B-B14F-4D97-AF65-F5344CB8AC3E}">
        <p14:creationId xmlns:p14="http://schemas.microsoft.com/office/powerpoint/2010/main" val="1515744396"/>
      </p:ext>
    </p:extLst>
  </p:cSld>
</p:sld>
</file>

<file path=ppt/slides/slide2.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B35D920B-09F8-46BA-AACA-1816CA128B25}"/>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GROUND TRUTH</a:t>
            </a:r>
          </a:p>
        </p:txBody>
      </p:sp>
      <p:sp>
        <p:nvSpPr>
          <p:cNvPr id="2" name="">
            <a:extLst xmlns:a="http://schemas.openxmlformats.org/drawingml/2006/main">
              <a:ext uri="{FF2B5EF4-FFF2-40B4-BE49-F238E27FC236}">
                <a16:creationId xmlns:a16="http://schemas.microsoft.com/office/drawing/2014/main" id="{515B4BC2-F416-4EEF-90D9-06A35D92E10F}"/>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What is known—and what remains private</a:t>
            </a:r>
          </a:p>
        </p:txBody>
      </p:sp>
      <p:sp>
        <p:nvSpPr>
          <p:cNvPr id="3" name="">
            <a:extLst xmlns:a="http://schemas.openxmlformats.org/drawingml/2006/main">
              <a:ext uri="{FF2B5EF4-FFF2-40B4-BE49-F238E27FC236}">
                <a16:creationId xmlns:a16="http://schemas.microsoft.com/office/drawing/2014/main" id="{97568F21-A61A-45B0-9092-F89F4149DC28}"/>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2342D032-738E-437F-9DC5-27BCDB915E5B}"/>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02</a:t>
            </a:r>
          </a:p>
        </p:txBody>
      </p:sp>
      <p:sp>
        <p:nvSpPr>
          <p:cNvPr id="5" name="">
            <a:extLst xmlns:a="http://schemas.openxmlformats.org/drawingml/2006/main">
              <a:ext uri="{FF2B5EF4-FFF2-40B4-BE49-F238E27FC236}">
                <a16:creationId xmlns:a16="http://schemas.microsoft.com/office/drawing/2014/main" id="{46710CB3-9672-4DAE-82CE-1F81E1024A48}"/>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UCSF Lim Lab; UCSF Biophysics; UCSF GEPA</a:t>
            </a:r>
          </a:p>
        </p:txBody>
      </p:sp>
      <p:sp>
        <p:nvSpPr>
          <p:cNvPr id="6" name="">
            <a:extLst xmlns:a="http://schemas.openxmlformats.org/drawingml/2006/main">
              <a:ext uri="{FF2B5EF4-FFF2-40B4-BE49-F238E27FC236}">
                <a16:creationId xmlns:a16="http://schemas.microsoft.com/office/drawing/2014/main" id="{5C57788A-2E7B-4D3C-9832-0BBFE5FB4E5E}"/>
              </a:ext>
            </a:extLst>
          </p:cNvPr>
          <p:cNvSpPr>
            <a:spLocks xmlns:a="http://schemas.openxmlformats.org/drawingml/2006/main" noGrp="1"/>
          </p:cNvSpPr>
          <p:nvPr/>
        </p:nvSpPr>
        <p:spPr>
          <a:xfrm xmlns:a="http://schemas.openxmlformats.org/drawingml/2006/main">
            <a:off x="666750" y="2047875"/>
            <a:ext cx="5143500" cy="1666875"/>
          </a:xfrm>
          <a:prstGeom xmlns:a="http://schemas.openxmlformats.org/drawingml/2006/main" prst="roundRect">
            <a:avLst>
              <a:gd name="adj" fmla="val 11429"/>
            </a:avLst>
          </a:prstGeom>
          <a:solidFill xmlns:a="http://schemas.openxmlformats.org/drawingml/2006/main">
            <a:srgbClr val="0D1924"/>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6B438965-C431-4B8A-B0C6-73D9A7EEF9D2}"/>
              </a:ext>
            </a:extLst>
          </p:cNvPr>
          <p:cNvSpPr>
            <a:spLocks xmlns:a="http://schemas.openxmlformats.org/drawingml/2006/main" noGrp="1"/>
          </p:cNvSpPr>
          <p:nvPr/>
        </p:nvSpPr>
        <p:spPr>
          <a:xfrm xmlns:a="http://schemas.openxmlformats.org/drawingml/2006/main">
            <a:off x="876300" y="2219325"/>
            <a:ext cx="4572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1">
                <a:solidFill>
                  <a:srgbClr val="35D9E6"/>
                </a:solidFill>
              </a:defRPr>
            </a:pPr>
            <a:r>
              <a:rPr sz="900" b="1">
                <a:solidFill>
                  <a:srgbClr val="35D9E6"/>
                </a:solidFill>
              </a:rPr>
              <a:t>VERIFIED</a:t>
            </a:r>
          </a:p>
        </p:txBody>
      </p:sp>
      <p:sp>
        <p:nvSpPr>
          <p:cNvPr id="8" name="">
            <a:extLst xmlns:a="http://schemas.openxmlformats.org/drawingml/2006/main">
              <a:ext uri="{FF2B5EF4-FFF2-40B4-BE49-F238E27FC236}">
                <a16:creationId xmlns:a16="http://schemas.microsoft.com/office/drawing/2014/main" id="{19953BC0-9F6E-4532-A5C4-B74EBDEDA6CE}"/>
              </a:ext>
            </a:extLst>
          </p:cNvPr>
          <p:cNvSpPr>
            <a:spLocks xmlns:a="http://schemas.openxmlformats.org/drawingml/2006/main" noGrp="1"/>
          </p:cNvSpPr>
          <p:nvPr/>
        </p:nvSpPr>
        <p:spPr>
          <a:xfrm xmlns:a="http://schemas.openxmlformats.org/drawingml/2006/main">
            <a:off x="876300" y="2543175"/>
            <a:ext cx="461962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100" b="1">
                <a:solidFill>
                  <a:srgbClr val="EFFAFF"/>
                </a:solidFill>
              </a:defRPr>
            </a:pPr>
            <a:r>
              <a:rPr sz="2100" b="1">
                <a:solidFill>
                  <a:srgbClr val="EFFAFF"/>
                </a:solidFill>
              </a:rPr>
              <a:t>UCSF Biophysics PhD</a:t>
            </a:r>
          </a:p>
        </p:txBody>
      </p:sp>
      <p:sp>
        <p:nvSpPr>
          <p:cNvPr id="9" name="">
            <a:extLst xmlns:a="http://schemas.openxmlformats.org/drawingml/2006/main">
              <a:ext uri="{FF2B5EF4-FFF2-40B4-BE49-F238E27FC236}">
                <a16:creationId xmlns:a16="http://schemas.microsoft.com/office/drawing/2014/main" id="{C456A338-A37C-4677-A0AC-0EBF9A7DE4C5}"/>
              </a:ext>
            </a:extLst>
          </p:cNvPr>
          <p:cNvSpPr>
            <a:spLocks xmlns:a="http://schemas.openxmlformats.org/drawingml/2006/main" noGrp="1"/>
          </p:cNvSpPr>
          <p:nvPr/>
        </p:nvSpPr>
        <p:spPr>
          <a:xfrm xmlns:a="http://schemas.openxmlformats.org/drawingml/2006/main">
            <a:off x="876300" y="3105150"/>
            <a:ext cx="4619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A7BAC6"/>
                </a:solidFill>
              </a:defRPr>
            </a:pPr>
            <a:r>
              <a:rPr sz="1350" b="0">
                <a:solidFill>
                  <a:srgbClr val="A7BAC6"/>
                </a:solidFill>
              </a:rPr>
              <a:t>Designated Emphasis in Complex Biological Systems.</a:t>
            </a:r>
          </a:p>
        </p:txBody>
      </p:sp>
      <p:sp>
        <p:nvSpPr>
          <p:cNvPr id="10" name="">
            <a:extLst xmlns:a="http://schemas.openxmlformats.org/drawingml/2006/main">
              <a:ext uri="{FF2B5EF4-FFF2-40B4-BE49-F238E27FC236}">
                <a16:creationId xmlns:a16="http://schemas.microsoft.com/office/drawing/2014/main" id="{822BF75F-1308-4257-9075-53A4133811BA}"/>
              </a:ext>
            </a:extLst>
          </p:cNvPr>
          <p:cNvSpPr>
            <a:spLocks xmlns:a="http://schemas.openxmlformats.org/drawingml/2006/main" noGrp="1"/>
          </p:cNvSpPr>
          <p:nvPr/>
        </p:nvSpPr>
        <p:spPr>
          <a:xfrm xmlns:a="http://schemas.openxmlformats.org/drawingml/2006/main">
            <a:off x="6096000" y="2047875"/>
            <a:ext cx="5143500" cy="1666875"/>
          </a:xfrm>
          <a:prstGeom xmlns:a="http://schemas.openxmlformats.org/drawingml/2006/main" prst="roundRect">
            <a:avLst>
              <a:gd name="adj" fmla="val 11429"/>
            </a:avLst>
          </a:prstGeom>
          <a:solidFill xmlns:a="http://schemas.openxmlformats.org/drawingml/2006/main">
            <a:srgbClr val="0D1924"/>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1" name="">
            <a:extLst xmlns:a="http://schemas.openxmlformats.org/drawingml/2006/main">
              <a:ext uri="{FF2B5EF4-FFF2-40B4-BE49-F238E27FC236}">
                <a16:creationId xmlns:a16="http://schemas.microsoft.com/office/drawing/2014/main" id="{40B0030C-0FC3-4B58-B1CD-6D01C210B15F}"/>
              </a:ext>
            </a:extLst>
          </p:cNvPr>
          <p:cNvSpPr>
            <a:spLocks xmlns:a="http://schemas.openxmlformats.org/drawingml/2006/main" noGrp="1"/>
          </p:cNvSpPr>
          <p:nvPr/>
        </p:nvSpPr>
        <p:spPr>
          <a:xfrm xmlns:a="http://schemas.openxmlformats.org/drawingml/2006/main">
            <a:off x="6305550" y="2219325"/>
            <a:ext cx="4572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1">
                <a:solidFill>
                  <a:srgbClr val="35D9E6"/>
                </a:solidFill>
              </a:defRPr>
            </a:pPr>
            <a:r>
              <a:rPr sz="900" b="1">
                <a:solidFill>
                  <a:srgbClr val="35D9E6"/>
                </a:solidFill>
              </a:rPr>
              <a:t>VERIFIED ADVISERS</a:t>
            </a:r>
          </a:p>
        </p:txBody>
      </p:sp>
      <p:sp>
        <p:nvSpPr>
          <p:cNvPr id="12" name="">
            <a:extLst xmlns:a="http://schemas.openxmlformats.org/drawingml/2006/main">
              <a:ext uri="{FF2B5EF4-FFF2-40B4-BE49-F238E27FC236}">
                <a16:creationId xmlns:a16="http://schemas.microsoft.com/office/drawing/2014/main" id="{A6B4F03D-5717-4F4C-B65A-CC0E2C773333}"/>
              </a:ext>
            </a:extLst>
          </p:cNvPr>
          <p:cNvSpPr>
            <a:spLocks xmlns:a="http://schemas.openxmlformats.org/drawingml/2006/main" noGrp="1"/>
          </p:cNvSpPr>
          <p:nvPr/>
        </p:nvSpPr>
        <p:spPr>
          <a:xfrm xmlns:a="http://schemas.openxmlformats.org/drawingml/2006/main">
            <a:off x="6305550" y="2543175"/>
            <a:ext cx="461962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100" b="1">
                <a:solidFill>
                  <a:srgbClr val="EFFAFF"/>
                </a:solidFill>
              </a:defRPr>
            </a:pPr>
            <a:r>
              <a:rPr sz="2100" b="1">
                <a:solidFill>
                  <a:srgbClr val="EFFAFF"/>
                </a:solidFill>
              </a:rPr>
              <a:t>Wendell Lim + Hana El-Samad</a:t>
            </a:r>
          </a:p>
        </p:txBody>
      </p:sp>
      <p:sp>
        <p:nvSpPr>
          <p:cNvPr id="13" name="">
            <a:extLst xmlns:a="http://schemas.openxmlformats.org/drawingml/2006/main">
              <a:ext uri="{FF2B5EF4-FFF2-40B4-BE49-F238E27FC236}">
                <a16:creationId xmlns:a16="http://schemas.microsoft.com/office/drawing/2014/main" id="{12376805-3799-4FF3-B65C-34CF2A7D17F0}"/>
              </a:ext>
            </a:extLst>
          </p:cNvPr>
          <p:cNvSpPr>
            <a:spLocks xmlns:a="http://schemas.openxmlformats.org/drawingml/2006/main" noGrp="1"/>
          </p:cNvSpPr>
          <p:nvPr/>
        </p:nvSpPr>
        <p:spPr>
          <a:xfrm xmlns:a="http://schemas.openxmlformats.org/drawingml/2006/main">
            <a:off x="6305550" y="3105150"/>
            <a:ext cx="4619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A7BAC6"/>
                </a:solidFill>
              </a:defRPr>
            </a:pPr>
            <a:r>
              <a:rPr sz="1350" b="0">
                <a:solidFill>
                  <a:srgbClr val="A7BAC6"/>
                </a:solidFill>
              </a:rPr>
              <a:t>Joint Cell Design Institute context.</a:t>
            </a:r>
          </a:p>
        </p:txBody>
      </p:sp>
      <p:sp>
        <p:nvSpPr>
          <p:cNvPr id="14" name="">
            <a:extLst xmlns:a="http://schemas.openxmlformats.org/drawingml/2006/main">
              <a:ext uri="{FF2B5EF4-FFF2-40B4-BE49-F238E27FC236}">
                <a16:creationId xmlns:a16="http://schemas.microsoft.com/office/drawing/2014/main" id="{D06FA548-83BD-4EF7-9630-4BE176BF728F}"/>
              </a:ext>
            </a:extLst>
          </p:cNvPr>
          <p:cNvSpPr>
            <a:spLocks xmlns:a="http://schemas.openxmlformats.org/drawingml/2006/main" noGrp="1"/>
          </p:cNvSpPr>
          <p:nvPr/>
        </p:nvSpPr>
        <p:spPr>
          <a:xfrm xmlns:a="http://schemas.openxmlformats.org/drawingml/2006/main">
            <a:off x="666750" y="4000500"/>
            <a:ext cx="5143500" cy="1666875"/>
          </a:xfrm>
          <a:prstGeom xmlns:a="http://schemas.openxmlformats.org/drawingml/2006/main" prst="roundRect">
            <a:avLst>
              <a:gd name="adj" fmla="val 11429"/>
            </a:avLst>
          </a:prstGeom>
          <a:solidFill xmlns:a="http://schemas.openxmlformats.org/drawingml/2006/main">
            <a:srgbClr val="0D1924"/>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5" name="">
            <a:extLst xmlns:a="http://schemas.openxmlformats.org/drawingml/2006/main">
              <a:ext uri="{FF2B5EF4-FFF2-40B4-BE49-F238E27FC236}">
                <a16:creationId xmlns:a16="http://schemas.microsoft.com/office/drawing/2014/main" id="{BC89AF53-1969-4E1B-A9BD-32352C531116}"/>
              </a:ext>
            </a:extLst>
          </p:cNvPr>
          <p:cNvSpPr>
            <a:spLocks xmlns:a="http://schemas.openxmlformats.org/drawingml/2006/main" noGrp="1"/>
          </p:cNvSpPr>
          <p:nvPr/>
        </p:nvSpPr>
        <p:spPr>
          <a:xfrm xmlns:a="http://schemas.openxmlformats.org/drawingml/2006/main">
            <a:off x="876300" y="4171950"/>
            <a:ext cx="4572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1">
                <a:solidFill>
                  <a:srgbClr val="35D9E6"/>
                </a:solidFill>
              </a:defRPr>
            </a:pPr>
            <a:r>
              <a:rPr sz="900" b="1">
                <a:solidFill>
                  <a:srgbClr val="35D9E6"/>
                </a:solidFill>
              </a:rPr>
              <a:t>LATEST PUBLIC TITLE</a:t>
            </a:r>
          </a:p>
        </p:txBody>
      </p:sp>
      <p:sp>
        <p:nvSpPr>
          <p:cNvPr id="16" name="">
            <a:extLst xmlns:a="http://schemas.openxmlformats.org/drawingml/2006/main">
              <a:ext uri="{FF2B5EF4-FFF2-40B4-BE49-F238E27FC236}">
                <a16:creationId xmlns:a16="http://schemas.microsoft.com/office/drawing/2014/main" id="{46562E5F-1891-447A-8932-38283C24E8E0}"/>
              </a:ext>
            </a:extLst>
          </p:cNvPr>
          <p:cNvSpPr>
            <a:spLocks xmlns:a="http://schemas.openxmlformats.org/drawingml/2006/main" noGrp="1"/>
          </p:cNvSpPr>
          <p:nvPr/>
        </p:nvSpPr>
        <p:spPr>
          <a:xfrm xmlns:a="http://schemas.openxmlformats.org/drawingml/2006/main">
            <a:off x="876300" y="4495800"/>
            <a:ext cx="461962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100" b="1">
                <a:solidFill>
                  <a:srgbClr val="EFFAFF"/>
                </a:solidFill>
              </a:defRPr>
            </a:pPr>
            <a:r>
              <a:rPr sz="2100" b="1">
                <a:solidFill>
                  <a:srgbClr val="EFFAFF"/>
                </a:solidFill>
              </a:rPr>
              <a:t>Cell-autonomous IL-2 circuits</a:t>
            </a:r>
          </a:p>
        </p:txBody>
      </p:sp>
      <p:sp>
        <p:nvSpPr>
          <p:cNvPr id="17" name="">
            <a:extLst xmlns:a="http://schemas.openxmlformats.org/drawingml/2006/main">
              <a:ext uri="{FF2B5EF4-FFF2-40B4-BE49-F238E27FC236}">
                <a16:creationId xmlns:a16="http://schemas.microsoft.com/office/drawing/2014/main" id="{FB2F91C6-DA4F-4322-806F-1B0C6441F262}"/>
              </a:ext>
            </a:extLst>
          </p:cNvPr>
          <p:cNvSpPr>
            <a:spLocks xmlns:a="http://schemas.openxmlformats.org/drawingml/2006/main" noGrp="1"/>
          </p:cNvSpPr>
          <p:nvPr/>
        </p:nvSpPr>
        <p:spPr>
          <a:xfrm xmlns:a="http://schemas.openxmlformats.org/drawingml/2006/main">
            <a:off x="876300" y="5057775"/>
            <a:ext cx="4619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A7BAC6"/>
                </a:solidFill>
              </a:defRPr>
            </a:pPr>
            <a:r>
              <a:rPr sz="1350" b="0">
                <a:solidFill>
                  <a:srgbClr val="A7BAC6"/>
                </a:solidFill>
              </a:rPr>
              <a:t>Keystone Symposium, 3 February 2026.</a:t>
            </a:r>
          </a:p>
        </p:txBody>
      </p:sp>
      <p:sp>
        <p:nvSpPr>
          <p:cNvPr id="18" name="">
            <a:extLst xmlns:a="http://schemas.openxmlformats.org/drawingml/2006/main">
              <a:ext uri="{FF2B5EF4-FFF2-40B4-BE49-F238E27FC236}">
                <a16:creationId xmlns:a16="http://schemas.microsoft.com/office/drawing/2014/main" id="{5CD0951A-0068-45BB-B78F-0241433B1FEA}"/>
              </a:ext>
            </a:extLst>
          </p:cNvPr>
          <p:cNvSpPr>
            <a:spLocks xmlns:a="http://schemas.openxmlformats.org/drawingml/2006/main" noGrp="1"/>
          </p:cNvSpPr>
          <p:nvPr/>
        </p:nvSpPr>
        <p:spPr>
          <a:xfrm xmlns:a="http://schemas.openxmlformats.org/drawingml/2006/main">
            <a:off x="6096000" y="4000500"/>
            <a:ext cx="5143500" cy="1666875"/>
          </a:xfrm>
          <a:prstGeom xmlns:a="http://schemas.openxmlformats.org/drawingml/2006/main" prst="roundRect">
            <a:avLst>
              <a:gd name="adj" fmla="val 11429"/>
            </a:avLst>
          </a:prstGeom>
          <a:solidFill xmlns:a="http://schemas.openxmlformats.org/drawingml/2006/main">
            <a:srgbClr val="24151B"/>
          </a:solidFill>
          <a:ln xmlns:a="http://schemas.openxmlformats.org/drawingml/2006/main" w="9525">
            <a:solidFill>
              <a:srgbClr val="68313B"/>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9" name="">
            <a:extLst xmlns:a="http://schemas.openxmlformats.org/drawingml/2006/main">
              <a:ext uri="{FF2B5EF4-FFF2-40B4-BE49-F238E27FC236}">
                <a16:creationId xmlns:a16="http://schemas.microsoft.com/office/drawing/2014/main" id="{0A7FE34E-3C1E-4F32-92D7-5DD9DF9675FF}"/>
              </a:ext>
            </a:extLst>
          </p:cNvPr>
          <p:cNvSpPr>
            <a:spLocks xmlns:a="http://schemas.openxmlformats.org/drawingml/2006/main" noGrp="1"/>
          </p:cNvSpPr>
          <p:nvPr/>
        </p:nvSpPr>
        <p:spPr>
          <a:xfrm xmlns:a="http://schemas.openxmlformats.org/drawingml/2006/main">
            <a:off x="6305550" y="4171950"/>
            <a:ext cx="4572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1">
                <a:solidFill>
                  <a:srgbClr val="FF6B78"/>
                </a:solidFill>
              </a:defRPr>
            </a:pPr>
            <a:r>
              <a:rPr sz="900" b="1">
                <a:solidFill>
                  <a:srgbClr val="FF6B78"/>
                </a:solidFill>
              </a:rPr>
              <a:t>NOT PUBLIC</a:t>
            </a:r>
          </a:p>
        </p:txBody>
      </p:sp>
      <p:sp>
        <p:nvSpPr>
          <p:cNvPr id="20" name="">
            <a:extLst xmlns:a="http://schemas.openxmlformats.org/drawingml/2006/main">
              <a:ext uri="{FF2B5EF4-FFF2-40B4-BE49-F238E27FC236}">
                <a16:creationId xmlns:a16="http://schemas.microsoft.com/office/drawing/2014/main" id="{7824A822-9B64-4A65-A0FE-84E0F902A941}"/>
              </a:ext>
            </a:extLst>
          </p:cNvPr>
          <p:cNvSpPr>
            <a:spLocks xmlns:a="http://schemas.openxmlformats.org/drawingml/2006/main" noGrp="1"/>
          </p:cNvSpPr>
          <p:nvPr/>
        </p:nvSpPr>
        <p:spPr>
          <a:xfrm xmlns:a="http://schemas.openxmlformats.org/drawingml/2006/main">
            <a:off x="6305550" y="4495800"/>
            <a:ext cx="461962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100" b="1">
                <a:solidFill>
                  <a:srgbClr val="EFFAFF"/>
                </a:solidFill>
              </a:defRPr>
            </a:pPr>
            <a:r>
              <a:rPr sz="2100" b="1">
                <a:solidFill>
                  <a:srgbClr val="EFFAFF"/>
                </a:solidFill>
              </a:rPr>
              <a:t>Final title · committee · outcome</a:t>
            </a:r>
          </a:p>
        </p:txBody>
      </p:sp>
      <p:sp>
        <p:nvSpPr>
          <p:cNvPr id="21" name="">
            <a:extLst xmlns:a="http://schemas.openxmlformats.org/drawingml/2006/main">
              <a:ext uri="{FF2B5EF4-FFF2-40B4-BE49-F238E27FC236}">
                <a16:creationId xmlns:a16="http://schemas.microsoft.com/office/drawing/2014/main" id="{FBF359E6-CB44-4FC6-941F-AF9AB82143BE}"/>
              </a:ext>
            </a:extLst>
          </p:cNvPr>
          <p:cNvSpPr>
            <a:spLocks xmlns:a="http://schemas.openxmlformats.org/drawingml/2006/main" noGrp="1"/>
          </p:cNvSpPr>
          <p:nvPr/>
        </p:nvSpPr>
        <p:spPr>
          <a:xfrm xmlns:a="http://schemas.openxmlformats.org/drawingml/2006/main">
            <a:off x="6305550" y="5057775"/>
            <a:ext cx="4619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A7BAC6"/>
                </a:solidFill>
              </a:defRPr>
            </a:pPr>
            <a:r>
              <a:rPr sz="1350" b="0">
                <a:solidFill>
                  <a:srgbClr val="A7BAC6"/>
                </a:solidFill>
              </a:rPr>
              <a:t>No indexed dissertation or authoritative defense announcement found.</a:t>
            </a:r>
          </a:p>
        </p:txBody>
      </p:sp>
    </p:spTree>
    <p:extLst>
      <p:ext uri="{BB962C8B-B14F-4D97-AF65-F5344CB8AC3E}">
        <p14:creationId xmlns:p14="http://schemas.microsoft.com/office/powerpoint/2010/main" val="110070532"/>
      </p:ext>
    </p:extLst>
  </p:cSld>
</p:sld>
</file>

<file path=ppt/slides/slide3.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4FC8C25A-8611-45A3-80B3-C4E38945F116}"/>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ONE-SENTENCE CLAIM</a:t>
            </a:r>
          </a:p>
        </p:txBody>
      </p:sp>
      <p:sp>
        <p:nvSpPr>
          <p:cNvPr id="2" name="">
            <a:extLst xmlns:a="http://schemas.openxmlformats.org/drawingml/2006/main">
              <a:ext uri="{FF2B5EF4-FFF2-40B4-BE49-F238E27FC236}">
                <a16:creationId xmlns:a16="http://schemas.microsoft.com/office/drawing/2014/main" id="{B9D23A4B-F775-44D3-9E99-EAE2C30529F8}"/>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The strongest defensible thesis</a:t>
            </a:r>
          </a:p>
        </p:txBody>
      </p:sp>
      <p:sp>
        <p:nvSpPr>
          <p:cNvPr id="3" name="">
            <a:extLst xmlns:a="http://schemas.openxmlformats.org/drawingml/2006/main">
              <a:ext uri="{FF2B5EF4-FFF2-40B4-BE49-F238E27FC236}">
                <a16:creationId xmlns:a16="http://schemas.microsoft.com/office/drawing/2014/main" id="{28EE2A22-F30B-492D-9A8E-0267E5E59DEC}"/>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9E1DA741-427C-4280-87DF-715C321DBC11}"/>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03</a:t>
            </a:r>
          </a:p>
        </p:txBody>
      </p:sp>
      <p:sp>
        <p:nvSpPr>
          <p:cNvPr id="5" name="">
            <a:extLst xmlns:a="http://schemas.openxmlformats.org/drawingml/2006/main">
              <a:ext uri="{FF2B5EF4-FFF2-40B4-BE49-F238E27FC236}">
                <a16:creationId xmlns:a16="http://schemas.microsoft.com/office/drawing/2014/main" id="{A9E3A30C-2624-49BF-8F77-0B76D3919CDA}"/>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Bhargava talks; Daniels 2022; Allen 2022; Kim 2024</a:t>
            </a:r>
          </a:p>
        </p:txBody>
      </p:sp>
      <p:sp>
        <p:nvSpPr>
          <p:cNvPr id="6" name="">
            <a:extLst xmlns:a="http://schemas.openxmlformats.org/drawingml/2006/main">
              <a:ext uri="{FF2B5EF4-FFF2-40B4-BE49-F238E27FC236}">
                <a16:creationId xmlns:a16="http://schemas.microsoft.com/office/drawing/2014/main" id="{09DAA1D9-E842-4E19-B95D-5563D2A548F3}"/>
              </a:ext>
            </a:extLst>
          </p:cNvPr>
          <p:cNvSpPr>
            <a:spLocks xmlns:a="http://schemas.openxmlformats.org/drawingml/2006/main" noGrp="1"/>
          </p:cNvSpPr>
          <p:nvPr/>
        </p:nvSpPr>
        <p:spPr>
          <a:xfrm xmlns:a="http://schemas.openxmlformats.org/drawingml/2006/main">
            <a:off x="762000" y="1952625"/>
            <a:ext cx="10620375"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250" b="0">
                <a:solidFill>
                  <a:srgbClr val="DFF8FB"/>
                </a:solidFill>
              </a:defRPr>
            </a:pPr>
            <a:r>
              <a:rPr sz="2250" b="0">
                <a:solidFill>
                  <a:srgbClr val="DFF8FB"/>
                </a:solidFill>
              </a:rPr>
              <a:t>T-cell behavior can be rationally programmed by decomposing immune signaling into modular control elements and rewiring the timing, localization, autonomy, and removal of signals that govern therapeutic cell-state decisions.</a:t>
            </a:r>
          </a:p>
        </p:txBody>
      </p:sp>
      <p:sp>
        <p:nvSpPr>
          <p:cNvPr id="7" name="">
            <a:extLst xmlns:a="http://schemas.openxmlformats.org/drawingml/2006/main">
              <a:ext uri="{FF2B5EF4-FFF2-40B4-BE49-F238E27FC236}">
                <a16:creationId xmlns:a16="http://schemas.microsoft.com/office/drawing/2014/main" id="{BEA18631-3DB6-49FF-A772-9B7A795D1E07}"/>
              </a:ext>
            </a:extLst>
          </p:cNvPr>
          <p:cNvSpPr>
            <a:spLocks xmlns:a="http://schemas.openxmlformats.org/drawingml/2006/main" noGrp="1"/>
          </p:cNvSpPr>
          <p:nvPr/>
        </p:nvSpPr>
        <p:spPr>
          <a:xfrm xmlns:a="http://schemas.openxmlformats.org/drawingml/2006/main">
            <a:off x="714375" y="3714750"/>
            <a:ext cx="2381250" cy="1428750"/>
          </a:xfrm>
          <a:prstGeom xmlns:a="http://schemas.openxmlformats.org/drawingml/2006/main" prst="roundRect">
            <a:avLst>
              <a:gd name="adj" fmla="val 12000"/>
            </a:avLst>
          </a:prstGeom>
          <a:solidFill xmlns:a="http://schemas.openxmlformats.org/drawingml/2006/main">
            <a:srgbClr val="0D1B27"/>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8" name="">
            <a:extLst xmlns:a="http://schemas.openxmlformats.org/drawingml/2006/main">
              <a:ext uri="{FF2B5EF4-FFF2-40B4-BE49-F238E27FC236}">
                <a16:creationId xmlns:a16="http://schemas.microsoft.com/office/drawing/2014/main" id="{AAF04246-4967-42A6-8DA4-4AE01E9CD531}"/>
              </a:ext>
            </a:extLst>
          </p:cNvPr>
          <p:cNvSpPr>
            <a:spLocks xmlns:a="http://schemas.openxmlformats.org/drawingml/2006/main" noGrp="1"/>
          </p:cNvSpPr>
          <p:nvPr/>
        </p:nvSpPr>
        <p:spPr>
          <a:xfrm xmlns:a="http://schemas.openxmlformats.org/drawingml/2006/main">
            <a:off x="904875" y="3905250"/>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35D9E6"/>
                </a:solidFill>
              </a:defRPr>
            </a:pPr>
            <a:r>
              <a:rPr sz="1350" b="1">
                <a:solidFill>
                  <a:srgbClr val="35D9E6"/>
                </a:solidFill>
              </a:rPr>
              <a:t>SENSE</a:t>
            </a:r>
          </a:p>
        </p:txBody>
      </p:sp>
      <p:sp>
        <p:nvSpPr>
          <p:cNvPr id="9" name="">
            <a:extLst xmlns:a="http://schemas.openxmlformats.org/drawingml/2006/main">
              <a:ext uri="{FF2B5EF4-FFF2-40B4-BE49-F238E27FC236}">
                <a16:creationId xmlns:a16="http://schemas.microsoft.com/office/drawing/2014/main" id="{671E1696-EC1B-48CF-BABD-CB7215D03B60}"/>
              </a:ext>
            </a:extLst>
          </p:cNvPr>
          <p:cNvSpPr>
            <a:spLocks xmlns:a="http://schemas.openxmlformats.org/drawingml/2006/main" noGrp="1"/>
          </p:cNvSpPr>
          <p:nvPr/>
        </p:nvSpPr>
        <p:spPr>
          <a:xfrm xmlns:a="http://schemas.openxmlformats.org/drawingml/2006/main">
            <a:off x="904875" y="4305300"/>
            <a:ext cx="195262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FFAFF"/>
                </a:solidFill>
              </a:defRPr>
            </a:pPr>
            <a:r>
              <a:rPr sz="1500" b="1">
                <a:solidFill>
                  <a:srgbClr val="EFFAFF"/>
                </a:solidFill>
              </a:rPr>
              <a:t>orthogonal disease context</a:t>
            </a:r>
          </a:p>
        </p:txBody>
      </p:sp>
      <p:sp>
        <p:nvSpPr>
          <p:cNvPr id="10" name="">
            <a:extLst xmlns:a="http://schemas.openxmlformats.org/drawingml/2006/main">
              <a:ext uri="{FF2B5EF4-FFF2-40B4-BE49-F238E27FC236}">
                <a16:creationId xmlns:a16="http://schemas.microsoft.com/office/drawing/2014/main" id="{CAE2996D-FE30-4FC9-A387-FAD96E04A04A}"/>
              </a:ext>
            </a:extLst>
          </p:cNvPr>
          <p:cNvSpPr>
            <a:spLocks xmlns:a="http://schemas.openxmlformats.org/drawingml/2006/main" noGrp="1"/>
          </p:cNvSpPr>
          <p:nvPr/>
        </p:nvSpPr>
        <p:spPr>
          <a:xfrm xmlns:a="http://schemas.openxmlformats.org/drawingml/2006/main">
            <a:off x="3438525" y="3714750"/>
            <a:ext cx="2381250" cy="1428750"/>
          </a:xfrm>
          <a:prstGeom xmlns:a="http://schemas.openxmlformats.org/drawingml/2006/main" prst="roundRect">
            <a:avLst>
              <a:gd name="adj" fmla="val 12000"/>
            </a:avLst>
          </a:prstGeom>
          <a:solidFill xmlns:a="http://schemas.openxmlformats.org/drawingml/2006/main">
            <a:srgbClr val="0D1B27"/>
          </a:solidFill>
          <a:ln xmlns:a="http://schemas.openxmlformats.org/drawingml/2006/main" w="9525">
            <a:solidFill>
              <a:srgbClr val="EF5DA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1" name="">
            <a:extLst xmlns:a="http://schemas.openxmlformats.org/drawingml/2006/main">
              <a:ext uri="{FF2B5EF4-FFF2-40B4-BE49-F238E27FC236}">
                <a16:creationId xmlns:a16="http://schemas.microsoft.com/office/drawing/2014/main" id="{CFF6D3C6-9EB7-4600-AAF5-C1655C20AA5A}"/>
              </a:ext>
            </a:extLst>
          </p:cNvPr>
          <p:cNvSpPr>
            <a:spLocks xmlns:a="http://schemas.openxmlformats.org/drawingml/2006/main" noGrp="1"/>
          </p:cNvSpPr>
          <p:nvPr/>
        </p:nvSpPr>
        <p:spPr>
          <a:xfrm xmlns:a="http://schemas.openxmlformats.org/drawingml/2006/main">
            <a:off x="3629025" y="3905250"/>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EF5DA8"/>
                </a:solidFill>
              </a:defRPr>
            </a:pPr>
            <a:r>
              <a:rPr sz="1350" b="1">
                <a:solidFill>
                  <a:srgbClr val="EF5DA8"/>
                </a:solidFill>
              </a:rPr>
              <a:t>COMPUTE</a:t>
            </a:r>
          </a:p>
        </p:txBody>
      </p:sp>
      <p:sp>
        <p:nvSpPr>
          <p:cNvPr id="12" name="">
            <a:extLst xmlns:a="http://schemas.openxmlformats.org/drawingml/2006/main">
              <a:ext uri="{FF2B5EF4-FFF2-40B4-BE49-F238E27FC236}">
                <a16:creationId xmlns:a16="http://schemas.microsoft.com/office/drawing/2014/main" id="{60EA0B24-EE83-4249-9DFC-E520C6D41FC6}"/>
              </a:ext>
            </a:extLst>
          </p:cNvPr>
          <p:cNvSpPr>
            <a:spLocks xmlns:a="http://schemas.openxmlformats.org/drawingml/2006/main" noGrp="1"/>
          </p:cNvSpPr>
          <p:nvPr/>
        </p:nvSpPr>
        <p:spPr>
          <a:xfrm xmlns:a="http://schemas.openxmlformats.org/drawingml/2006/main">
            <a:off x="3629025" y="4305300"/>
            <a:ext cx="195262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FFAFF"/>
                </a:solidFill>
              </a:defRPr>
            </a:pPr>
            <a:r>
              <a:rPr sz="1500" b="1">
                <a:solidFill>
                  <a:srgbClr val="EFFAFF"/>
                </a:solidFill>
              </a:rPr>
              <a:t>architecture → phenotype</a:t>
            </a:r>
          </a:p>
        </p:txBody>
      </p:sp>
      <p:sp>
        <p:nvSpPr>
          <p:cNvPr id="13" name="">
            <a:extLst xmlns:a="http://schemas.openxmlformats.org/drawingml/2006/main">
              <a:ext uri="{FF2B5EF4-FFF2-40B4-BE49-F238E27FC236}">
                <a16:creationId xmlns:a16="http://schemas.microsoft.com/office/drawing/2014/main" id="{2D869846-3531-4235-AE66-7AC3ACFA22B1}"/>
              </a:ext>
            </a:extLst>
          </p:cNvPr>
          <p:cNvSpPr>
            <a:spLocks xmlns:a="http://schemas.openxmlformats.org/drawingml/2006/main" noGrp="1"/>
          </p:cNvSpPr>
          <p:nvPr/>
        </p:nvSpPr>
        <p:spPr>
          <a:xfrm xmlns:a="http://schemas.openxmlformats.org/drawingml/2006/main">
            <a:off x="6162675" y="3714750"/>
            <a:ext cx="2381250" cy="1428750"/>
          </a:xfrm>
          <a:prstGeom xmlns:a="http://schemas.openxmlformats.org/drawingml/2006/main" prst="roundRect">
            <a:avLst>
              <a:gd name="adj" fmla="val 12000"/>
            </a:avLst>
          </a:prstGeom>
          <a:solidFill xmlns:a="http://schemas.openxmlformats.org/drawingml/2006/main">
            <a:srgbClr val="0D1B27"/>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4" name="">
            <a:extLst xmlns:a="http://schemas.openxmlformats.org/drawingml/2006/main">
              <a:ext uri="{FF2B5EF4-FFF2-40B4-BE49-F238E27FC236}">
                <a16:creationId xmlns:a16="http://schemas.microsoft.com/office/drawing/2014/main" id="{4F3446B1-69EA-46FE-9786-615B39B21578}"/>
              </a:ext>
            </a:extLst>
          </p:cNvPr>
          <p:cNvSpPr>
            <a:spLocks xmlns:a="http://schemas.openxmlformats.org/drawingml/2006/main" noGrp="1"/>
          </p:cNvSpPr>
          <p:nvPr/>
        </p:nvSpPr>
        <p:spPr>
          <a:xfrm xmlns:a="http://schemas.openxmlformats.org/drawingml/2006/main">
            <a:off x="6353175" y="3905250"/>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FBA52"/>
                </a:solidFill>
              </a:defRPr>
            </a:pPr>
            <a:r>
              <a:rPr sz="1350" b="1">
                <a:solidFill>
                  <a:srgbClr val="FFBA52"/>
                </a:solidFill>
              </a:rPr>
              <a:t>ACT</a:t>
            </a:r>
          </a:p>
        </p:txBody>
      </p:sp>
      <p:sp>
        <p:nvSpPr>
          <p:cNvPr id="15" name="">
            <a:extLst xmlns:a="http://schemas.openxmlformats.org/drawingml/2006/main">
              <a:ext uri="{FF2B5EF4-FFF2-40B4-BE49-F238E27FC236}">
                <a16:creationId xmlns:a16="http://schemas.microsoft.com/office/drawing/2014/main" id="{E4FF8FE7-4CC3-4985-88FA-3712FF99C6F9}"/>
              </a:ext>
            </a:extLst>
          </p:cNvPr>
          <p:cNvSpPr>
            <a:spLocks xmlns:a="http://schemas.openxmlformats.org/drawingml/2006/main" noGrp="1"/>
          </p:cNvSpPr>
          <p:nvPr/>
        </p:nvSpPr>
        <p:spPr>
          <a:xfrm xmlns:a="http://schemas.openxmlformats.org/drawingml/2006/main">
            <a:off x="6353175" y="4305300"/>
            <a:ext cx="195262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FFAFF"/>
                </a:solidFill>
              </a:defRPr>
            </a:pPr>
            <a:r>
              <a:rPr sz="1500" b="1">
                <a:solidFill>
                  <a:srgbClr val="EFFAFF"/>
                </a:solidFill>
              </a:rPr>
              <a:t>localized IL-2 output</a:t>
            </a:r>
          </a:p>
        </p:txBody>
      </p:sp>
      <p:sp>
        <p:nvSpPr>
          <p:cNvPr id="16" name="">
            <a:extLst xmlns:a="http://schemas.openxmlformats.org/drawingml/2006/main">
              <a:ext uri="{FF2B5EF4-FFF2-40B4-BE49-F238E27FC236}">
                <a16:creationId xmlns:a16="http://schemas.microsoft.com/office/drawing/2014/main" id="{D1401061-6B12-45EE-8CDC-4FD74B28242F}"/>
              </a:ext>
            </a:extLst>
          </p:cNvPr>
          <p:cNvSpPr>
            <a:spLocks xmlns:a="http://schemas.openxmlformats.org/drawingml/2006/main" noGrp="1"/>
          </p:cNvSpPr>
          <p:nvPr/>
        </p:nvSpPr>
        <p:spPr>
          <a:xfrm xmlns:a="http://schemas.openxmlformats.org/drawingml/2006/main">
            <a:off x="8886825" y="3714750"/>
            <a:ext cx="2381250" cy="1428750"/>
          </a:xfrm>
          <a:prstGeom xmlns:a="http://schemas.openxmlformats.org/drawingml/2006/main" prst="roundRect">
            <a:avLst>
              <a:gd name="adj" fmla="val 12000"/>
            </a:avLst>
          </a:prstGeom>
          <a:solidFill xmlns:a="http://schemas.openxmlformats.org/drawingml/2006/main">
            <a:srgbClr val="0D1B27"/>
          </a:solidFill>
          <a:ln xmlns:a="http://schemas.openxmlformats.org/drawingml/2006/main" w="9525">
            <a:solidFill>
              <a:srgbClr val="61D69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7" name="">
            <a:extLst xmlns:a="http://schemas.openxmlformats.org/drawingml/2006/main">
              <a:ext uri="{FF2B5EF4-FFF2-40B4-BE49-F238E27FC236}">
                <a16:creationId xmlns:a16="http://schemas.microsoft.com/office/drawing/2014/main" id="{AE7E6485-9594-4DD4-BD07-90F8F6B6E766}"/>
              </a:ext>
            </a:extLst>
          </p:cNvPr>
          <p:cNvSpPr>
            <a:spLocks xmlns:a="http://schemas.openxmlformats.org/drawingml/2006/main" noGrp="1"/>
          </p:cNvSpPr>
          <p:nvPr/>
        </p:nvSpPr>
        <p:spPr>
          <a:xfrm xmlns:a="http://schemas.openxmlformats.org/drawingml/2006/main">
            <a:off x="9077325" y="3905250"/>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61D69D"/>
                </a:solidFill>
              </a:defRPr>
            </a:pPr>
            <a:r>
              <a:rPr sz="1350" b="1">
                <a:solidFill>
                  <a:srgbClr val="61D69D"/>
                </a:solidFill>
              </a:rPr>
              <a:t>REGULATE</a:t>
            </a:r>
          </a:p>
        </p:txBody>
      </p:sp>
      <p:sp>
        <p:nvSpPr>
          <p:cNvPr id="18" name="">
            <a:extLst xmlns:a="http://schemas.openxmlformats.org/drawingml/2006/main">
              <a:ext uri="{FF2B5EF4-FFF2-40B4-BE49-F238E27FC236}">
                <a16:creationId xmlns:a16="http://schemas.microsoft.com/office/drawing/2014/main" id="{8E4E75D9-5FF3-4B82-AAD9-BFADAC373454}"/>
              </a:ext>
            </a:extLst>
          </p:cNvPr>
          <p:cNvSpPr>
            <a:spLocks xmlns:a="http://schemas.openxmlformats.org/drawingml/2006/main" noGrp="1"/>
          </p:cNvSpPr>
          <p:nvPr/>
        </p:nvSpPr>
        <p:spPr>
          <a:xfrm xmlns:a="http://schemas.openxmlformats.org/drawingml/2006/main">
            <a:off x="9077325" y="4305300"/>
            <a:ext cx="195262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FFAFF"/>
                </a:solidFill>
              </a:defRPr>
            </a:pPr>
            <a:r>
              <a:rPr sz="1500" b="1">
                <a:solidFill>
                  <a:srgbClr val="EFFAFF"/>
                </a:solidFill>
              </a:rPr>
              <a:t>degrade selected signals</a:t>
            </a:r>
          </a:p>
        </p:txBody>
      </p:sp>
      <p:cxnSp>
        <p:nvCxnSpPr>
          <p:cNvPr id="40" name=""/>
          <p:cNvCxnSpPr>
            <a:stCxn xmlns:a="http://schemas.openxmlformats.org/drawingml/2006/main" id="7" idx="3"/>
            <a:endCxn xmlns:a="http://schemas.openxmlformats.org/drawingml/2006/main" id="10" idx="1"/>
          </p:cNvCxnSpPr>
          <p:nvPr/>
        </p:nvCxnSpPr>
        <p:spPr>
          <a:xfrm xmlns:a="http://schemas.openxmlformats.org/drawingml/2006/main">
            <a:off x="3095625" y="4429125"/>
            <a:ext cx="342900" cy="0"/>
          </a:xfrm>
          <a:prstGeom xmlns:a="http://schemas.openxmlformats.org/drawingml/2006/main" prst="straightConnector1">
            <a:avLst/>
          </a:prstGeom>
          <a:ln xmlns:a="http://schemas.openxmlformats.org/drawingml/2006/main" w="19050">
            <a:solidFill>
              <a:srgbClr val="35D9E6"/>
            </a:solidFill>
            <a:prstDash val="solid"/>
            <a:tailEnd type="arrow" w="med" len="med"/>
          </a:ln>
        </p:spPr>
      </p:cxnSp>
      <p:cxnSp>
        <p:nvCxnSpPr>
          <p:cNvPr id="41" name=""/>
          <p:cNvCxnSpPr>
            <a:stCxn xmlns:a="http://schemas.openxmlformats.org/drawingml/2006/main" id="10" idx="3"/>
            <a:endCxn xmlns:a="http://schemas.openxmlformats.org/drawingml/2006/main" id="13" idx="1"/>
          </p:cNvCxnSpPr>
          <p:nvPr/>
        </p:nvCxnSpPr>
        <p:spPr>
          <a:xfrm xmlns:a="http://schemas.openxmlformats.org/drawingml/2006/main">
            <a:off x="5819775" y="4429125"/>
            <a:ext cx="342900" cy="0"/>
          </a:xfrm>
          <a:prstGeom xmlns:a="http://schemas.openxmlformats.org/drawingml/2006/main" prst="straightConnector1">
            <a:avLst/>
          </a:prstGeom>
          <a:ln xmlns:a="http://schemas.openxmlformats.org/drawingml/2006/main" w="19050">
            <a:solidFill>
              <a:srgbClr val="35D9E6"/>
            </a:solidFill>
            <a:prstDash val="solid"/>
            <a:tailEnd type="arrow" w="med" len="med"/>
          </a:ln>
        </p:spPr>
      </p:cxnSp>
      <p:cxnSp>
        <p:nvCxnSpPr>
          <p:cNvPr id="42" name=""/>
          <p:cNvCxnSpPr>
            <a:stCxn xmlns:a="http://schemas.openxmlformats.org/drawingml/2006/main" id="13" idx="3"/>
            <a:endCxn xmlns:a="http://schemas.openxmlformats.org/drawingml/2006/main" id="16" idx="1"/>
          </p:cNvCxnSpPr>
          <p:nvPr/>
        </p:nvCxnSpPr>
        <p:spPr>
          <a:xfrm xmlns:a="http://schemas.openxmlformats.org/drawingml/2006/main">
            <a:off x="8543925" y="4429125"/>
            <a:ext cx="342900" cy="0"/>
          </a:xfrm>
          <a:prstGeom xmlns:a="http://schemas.openxmlformats.org/drawingml/2006/main" prst="straightConnector1">
            <a:avLst/>
          </a:prstGeom>
          <a:ln xmlns:a="http://schemas.openxmlformats.org/drawingml/2006/main" w="19050">
            <a:solidFill>
              <a:srgbClr val="35D9E6"/>
            </a:solidFill>
            <a:prstDash val="solid"/>
            <a:tailEnd type="arrow" w="med" len="med"/>
          </a:ln>
        </p:spPr>
      </p:cxnSp>
    </p:spTree>
    <p:extLst>
      <p:ext uri="{BB962C8B-B14F-4D97-AF65-F5344CB8AC3E}">
        <p14:creationId xmlns:p14="http://schemas.microsoft.com/office/powerpoint/2010/main" val="24182565"/>
      </p:ext>
    </p:extLst>
  </p:cSld>
</p:sld>
</file>

<file path=ppt/slides/slide4.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35" name="">
            <a:extLst xmlns:a="http://schemas.openxmlformats.org/drawingml/2006/main">
              <a:ext uri="{FF2B5EF4-FFF2-40B4-BE49-F238E27FC236}">
                <a16:creationId xmlns:a16="http://schemas.microsoft.com/office/drawing/2014/main" id="{E1B85B02-1608-4F5A-A151-46CFE374DBDA}"/>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BIOLOGICAL MODEL</a:t>
            </a:r>
          </a:p>
        </p:txBody>
      </p:sp>
      <p:sp>
        <p:nvSpPr>
          <p:cNvPr id="2" name="">
            <a:extLst xmlns:a="http://schemas.openxmlformats.org/drawingml/2006/main">
              <a:ext uri="{FF2B5EF4-FFF2-40B4-BE49-F238E27FC236}">
                <a16:creationId xmlns:a16="http://schemas.microsoft.com/office/drawing/2014/main" id="{335ACC9E-E746-4C8B-96A9-0A37BB76EA66}"/>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IL-2 is a collective decision variable</a:t>
            </a:r>
          </a:p>
        </p:txBody>
      </p:sp>
      <p:sp>
        <p:nvSpPr>
          <p:cNvPr id="3" name="">
            <a:extLst xmlns:a="http://schemas.openxmlformats.org/drawingml/2006/main">
              <a:ext uri="{FF2B5EF4-FFF2-40B4-BE49-F238E27FC236}">
                <a16:creationId xmlns:a16="http://schemas.microsoft.com/office/drawing/2014/main" id="{99C9D795-D1A5-47D6-8E68-4F88B28611FE}"/>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21F9A2E4-C183-4CA2-8CF2-9723DB738EDA}"/>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04</a:t>
            </a:r>
          </a:p>
        </p:txBody>
      </p:sp>
      <p:sp>
        <p:nvSpPr>
          <p:cNvPr id="5" name="">
            <a:extLst xmlns:a="http://schemas.openxmlformats.org/drawingml/2006/main">
              <a:ext uri="{FF2B5EF4-FFF2-40B4-BE49-F238E27FC236}">
                <a16:creationId xmlns:a16="http://schemas.microsoft.com/office/drawing/2014/main" id="{62E2000C-04D0-47D4-8037-077B66F9738D}"/>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Bhargava UCSF talk 00:03:26–00:05:23; Allen et al. 2022</a:t>
            </a:r>
          </a:p>
        </p:txBody>
      </p:sp>
      <p:sp>
        <p:nvSpPr>
          <p:cNvPr id="6" name="">
            <a:extLst xmlns:a="http://schemas.openxmlformats.org/drawingml/2006/main">
              <a:ext uri="{FF2B5EF4-FFF2-40B4-BE49-F238E27FC236}">
                <a16:creationId xmlns:a16="http://schemas.microsoft.com/office/drawing/2014/main" id="{545AAADF-DBBA-438B-8430-9E89F174150E}"/>
              </a:ext>
            </a:extLst>
          </p:cNvPr>
          <p:cNvSpPr>
            <a:spLocks xmlns:a="http://schemas.openxmlformats.org/drawingml/2006/main" noGrp="1"/>
          </p:cNvSpPr>
          <p:nvPr/>
        </p:nvSpPr>
        <p:spPr>
          <a:xfrm xmlns:a="http://schemas.openxmlformats.org/drawingml/2006/main">
            <a:off x="666750" y="2047875"/>
            <a:ext cx="5048250" cy="3857625"/>
          </a:xfrm>
          <a:prstGeom xmlns:a="http://schemas.openxmlformats.org/drawingml/2006/main" prst="roundRect">
            <a:avLst>
              <a:gd name="adj" fmla="val 5926"/>
            </a:avLst>
          </a:prstGeom>
          <a:solidFill xmlns:a="http://schemas.openxmlformats.org/drawingml/2006/main">
            <a:srgbClr val="0B1822"/>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641A6381-BF45-4EFC-882B-68F98115DA7D}"/>
              </a:ext>
            </a:extLst>
          </p:cNvPr>
          <p:cNvSpPr>
            <a:spLocks xmlns:a="http://schemas.openxmlformats.org/drawingml/2006/main" noGrp="1"/>
          </p:cNvSpPr>
          <p:nvPr/>
        </p:nvSpPr>
        <p:spPr>
          <a:xfrm xmlns:a="http://schemas.openxmlformats.org/drawingml/2006/main">
            <a:off x="904875" y="2266950"/>
            <a:ext cx="20002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35D9E6"/>
                </a:solidFill>
              </a:defRPr>
            </a:pPr>
            <a:r>
              <a:rPr sz="1800" b="1">
                <a:solidFill>
                  <a:srgbClr val="35D9E6"/>
                </a:solidFill>
              </a:rPr>
              <a:t>Production</a:t>
            </a:r>
          </a:p>
        </p:txBody>
      </p:sp>
      <p:sp>
        <p:nvSpPr>
          <p:cNvPr id="8" name="">
            <a:extLst xmlns:a="http://schemas.openxmlformats.org/drawingml/2006/main">
              <a:ext uri="{FF2B5EF4-FFF2-40B4-BE49-F238E27FC236}">
                <a16:creationId xmlns:a16="http://schemas.microsoft.com/office/drawing/2014/main" id="{0A1C05EB-94BF-4D04-85A8-9516C099C0BD}"/>
              </a:ext>
            </a:extLst>
          </p:cNvPr>
          <p:cNvSpPr>
            <a:spLocks xmlns:a="http://schemas.openxmlformats.org/drawingml/2006/main" noGrp="1"/>
          </p:cNvSpPr>
          <p:nvPr/>
        </p:nvSpPr>
        <p:spPr>
          <a:xfrm xmlns:a="http://schemas.openxmlformats.org/drawingml/2006/main">
            <a:off x="904875" y="2667000"/>
            <a:ext cx="3810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EFFAFF"/>
                </a:solidFill>
              </a:defRPr>
            </a:pPr>
            <a:r>
              <a:rPr sz="1500" b="0">
                <a:solidFill>
                  <a:srgbClr val="EFFAFF"/>
                </a:solidFill>
              </a:rPr>
              <a:t>Activated T cells release IL-2.</a:t>
            </a:r>
          </a:p>
        </p:txBody>
      </p:sp>
      <p:sp>
        <p:nvSpPr>
          <p:cNvPr id="9" name="">
            <a:extLst xmlns:a="http://schemas.openxmlformats.org/drawingml/2006/main">
              <a:ext uri="{FF2B5EF4-FFF2-40B4-BE49-F238E27FC236}">
                <a16:creationId xmlns:a16="http://schemas.microsoft.com/office/drawing/2014/main" id="{CECA9FE4-B51D-4AB1-9D1F-A2F7BF2F8334}"/>
              </a:ext>
            </a:extLst>
          </p:cNvPr>
          <p:cNvSpPr>
            <a:spLocks xmlns:a="http://schemas.openxmlformats.org/drawingml/2006/main" noGrp="1"/>
          </p:cNvSpPr>
          <p:nvPr/>
        </p:nvSpPr>
        <p:spPr>
          <a:xfrm xmlns:a="http://schemas.openxmlformats.org/drawingml/2006/main">
            <a:off x="1143000" y="3333750"/>
            <a:ext cx="428625" cy="428625"/>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0" name="">
            <a:extLst xmlns:a="http://schemas.openxmlformats.org/drawingml/2006/main">
              <a:ext uri="{FF2B5EF4-FFF2-40B4-BE49-F238E27FC236}">
                <a16:creationId xmlns:a16="http://schemas.microsoft.com/office/drawing/2014/main" id="{04B3EFB3-534C-4563-8691-4EBE681F00AD}"/>
              </a:ext>
            </a:extLst>
          </p:cNvPr>
          <p:cNvSpPr>
            <a:spLocks xmlns:a="http://schemas.openxmlformats.org/drawingml/2006/main" noGrp="1"/>
          </p:cNvSpPr>
          <p:nvPr/>
        </p:nvSpPr>
        <p:spPr>
          <a:xfrm xmlns:a="http://schemas.openxmlformats.org/drawingml/2006/main">
            <a:off x="1238250" y="3362325"/>
            <a:ext cx="2381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071018"/>
                </a:solidFill>
              </a:defRPr>
            </a:pPr>
            <a:r>
              <a:rPr sz="1875" b="1">
                <a:solidFill>
                  <a:srgbClr val="071018"/>
                </a:solidFill>
              </a:rPr>
              <a:t>+</a:t>
            </a:r>
          </a:p>
        </p:txBody>
      </p:sp>
      <p:sp>
        <p:nvSpPr>
          <p:cNvPr id="11" name="">
            <a:extLst xmlns:a="http://schemas.openxmlformats.org/drawingml/2006/main">
              <a:ext uri="{FF2B5EF4-FFF2-40B4-BE49-F238E27FC236}">
                <a16:creationId xmlns:a16="http://schemas.microsoft.com/office/drawing/2014/main" id="{49547ECF-0C6A-45D3-91D3-50292553A233}"/>
              </a:ext>
            </a:extLst>
          </p:cNvPr>
          <p:cNvSpPr>
            <a:spLocks xmlns:a="http://schemas.openxmlformats.org/drawingml/2006/main" noGrp="1"/>
          </p:cNvSpPr>
          <p:nvPr/>
        </p:nvSpPr>
        <p:spPr>
          <a:xfrm xmlns:a="http://schemas.openxmlformats.org/drawingml/2006/main">
            <a:off x="1866900" y="3571875"/>
            <a:ext cx="428625" cy="428625"/>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2" name="">
            <a:extLst xmlns:a="http://schemas.openxmlformats.org/drawingml/2006/main">
              <a:ext uri="{FF2B5EF4-FFF2-40B4-BE49-F238E27FC236}">
                <a16:creationId xmlns:a16="http://schemas.microsoft.com/office/drawing/2014/main" id="{A969CF44-A848-48A1-B8AC-425B0F6A274C}"/>
              </a:ext>
            </a:extLst>
          </p:cNvPr>
          <p:cNvSpPr>
            <a:spLocks xmlns:a="http://schemas.openxmlformats.org/drawingml/2006/main" noGrp="1"/>
          </p:cNvSpPr>
          <p:nvPr/>
        </p:nvSpPr>
        <p:spPr>
          <a:xfrm xmlns:a="http://schemas.openxmlformats.org/drawingml/2006/main">
            <a:off x="1962150" y="3600450"/>
            <a:ext cx="2381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071018"/>
                </a:solidFill>
              </a:defRPr>
            </a:pPr>
            <a:r>
              <a:rPr sz="1875" b="1">
                <a:solidFill>
                  <a:srgbClr val="071018"/>
                </a:solidFill>
              </a:rPr>
              <a:t>+</a:t>
            </a:r>
          </a:p>
        </p:txBody>
      </p:sp>
      <p:sp>
        <p:nvSpPr>
          <p:cNvPr id="13" name="">
            <a:extLst xmlns:a="http://schemas.openxmlformats.org/drawingml/2006/main">
              <a:ext uri="{FF2B5EF4-FFF2-40B4-BE49-F238E27FC236}">
                <a16:creationId xmlns:a16="http://schemas.microsoft.com/office/drawing/2014/main" id="{CB4D09FB-1078-4DE6-A0C2-9267D0D5839B}"/>
              </a:ext>
            </a:extLst>
          </p:cNvPr>
          <p:cNvSpPr>
            <a:spLocks xmlns:a="http://schemas.openxmlformats.org/drawingml/2006/main" noGrp="1"/>
          </p:cNvSpPr>
          <p:nvPr/>
        </p:nvSpPr>
        <p:spPr>
          <a:xfrm xmlns:a="http://schemas.openxmlformats.org/drawingml/2006/main">
            <a:off x="2590800" y="3333750"/>
            <a:ext cx="428625" cy="428625"/>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4" name="">
            <a:extLst xmlns:a="http://schemas.openxmlformats.org/drawingml/2006/main">
              <a:ext uri="{FF2B5EF4-FFF2-40B4-BE49-F238E27FC236}">
                <a16:creationId xmlns:a16="http://schemas.microsoft.com/office/drawing/2014/main" id="{37E596C1-150A-4FB8-9DD2-E659F6023F33}"/>
              </a:ext>
            </a:extLst>
          </p:cNvPr>
          <p:cNvSpPr>
            <a:spLocks xmlns:a="http://schemas.openxmlformats.org/drawingml/2006/main" noGrp="1"/>
          </p:cNvSpPr>
          <p:nvPr/>
        </p:nvSpPr>
        <p:spPr>
          <a:xfrm xmlns:a="http://schemas.openxmlformats.org/drawingml/2006/main">
            <a:off x="2686050" y="3362325"/>
            <a:ext cx="2381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071018"/>
                </a:solidFill>
              </a:defRPr>
            </a:pPr>
            <a:r>
              <a:rPr sz="1875" b="1">
                <a:solidFill>
                  <a:srgbClr val="071018"/>
                </a:solidFill>
              </a:rPr>
              <a:t>+</a:t>
            </a:r>
          </a:p>
        </p:txBody>
      </p:sp>
      <p:sp>
        <p:nvSpPr>
          <p:cNvPr id="15" name="">
            <a:extLst xmlns:a="http://schemas.openxmlformats.org/drawingml/2006/main">
              <a:ext uri="{FF2B5EF4-FFF2-40B4-BE49-F238E27FC236}">
                <a16:creationId xmlns:a16="http://schemas.microsoft.com/office/drawing/2014/main" id="{D1649CB5-E3F2-4BAA-A4EB-195BC76BF88C}"/>
              </a:ext>
            </a:extLst>
          </p:cNvPr>
          <p:cNvSpPr>
            <a:spLocks xmlns:a="http://schemas.openxmlformats.org/drawingml/2006/main" noGrp="1"/>
          </p:cNvSpPr>
          <p:nvPr/>
        </p:nvSpPr>
        <p:spPr>
          <a:xfrm xmlns:a="http://schemas.openxmlformats.org/drawingml/2006/main">
            <a:off x="3314700" y="3571875"/>
            <a:ext cx="428625" cy="428625"/>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6" name="">
            <a:extLst xmlns:a="http://schemas.openxmlformats.org/drawingml/2006/main">
              <a:ext uri="{FF2B5EF4-FFF2-40B4-BE49-F238E27FC236}">
                <a16:creationId xmlns:a16="http://schemas.microsoft.com/office/drawing/2014/main" id="{C3009CA7-7C7A-4AE0-BE06-EDDB8C6D9B45}"/>
              </a:ext>
            </a:extLst>
          </p:cNvPr>
          <p:cNvSpPr>
            <a:spLocks xmlns:a="http://schemas.openxmlformats.org/drawingml/2006/main" noGrp="1"/>
          </p:cNvSpPr>
          <p:nvPr/>
        </p:nvSpPr>
        <p:spPr>
          <a:xfrm xmlns:a="http://schemas.openxmlformats.org/drawingml/2006/main">
            <a:off x="3409950" y="3600450"/>
            <a:ext cx="2381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071018"/>
                </a:solidFill>
              </a:defRPr>
            </a:pPr>
            <a:r>
              <a:rPr sz="1875" b="1">
                <a:solidFill>
                  <a:srgbClr val="071018"/>
                </a:solidFill>
              </a:rPr>
              <a:t>+</a:t>
            </a:r>
          </a:p>
        </p:txBody>
      </p:sp>
      <p:sp>
        <p:nvSpPr>
          <p:cNvPr id="17" name="">
            <a:extLst xmlns:a="http://schemas.openxmlformats.org/drawingml/2006/main">
              <a:ext uri="{FF2B5EF4-FFF2-40B4-BE49-F238E27FC236}">
                <a16:creationId xmlns:a16="http://schemas.microsoft.com/office/drawing/2014/main" id="{EBF12919-4F28-4BC2-833A-5BA568830B63}"/>
              </a:ext>
            </a:extLst>
          </p:cNvPr>
          <p:cNvSpPr>
            <a:spLocks xmlns:a="http://schemas.openxmlformats.org/drawingml/2006/main" noGrp="1"/>
          </p:cNvSpPr>
          <p:nvPr/>
        </p:nvSpPr>
        <p:spPr>
          <a:xfrm xmlns:a="http://schemas.openxmlformats.org/drawingml/2006/main">
            <a:off x="4038600" y="3333750"/>
            <a:ext cx="428625" cy="428625"/>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8" name="">
            <a:extLst xmlns:a="http://schemas.openxmlformats.org/drawingml/2006/main">
              <a:ext uri="{FF2B5EF4-FFF2-40B4-BE49-F238E27FC236}">
                <a16:creationId xmlns:a16="http://schemas.microsoft.com/office/drawing/2014/main" id="{74CAD35A-EEBD-49E7-B69B-237F712BE52E}"/>
              </a:ext>
            </a:extLst>
          </p:cNvPr>
          <p:cNvSpPr>
            <a:spLocks xmlns:a="http://schemas.openxmlformats.org/drawingml/2006/main" noGrp="1"/>
          </p:cNvSpPr>
          <p:nvPr/>
        </p:nvSpPr>
        <p:spPr>
          <a:xfrm xmlns:a="http://schemas.openxmlformats.org/drawingml/2006/main">
            <a:off x="4133850" y="3362325"/>
            <a:ext cx="2381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071018"/>
                </a:solidFill>
              </a:defRPr>
            </a:pPr>
            <a:r>
              <a:rPr sz="1875" b="1">
                <a:solidFill>
                  <a:srgbClr val="071018"/>
                </a:solidFill>
              </a:rPr>
              <a:t>+</a:t>
            </a:r>
          </a:p>
        </p:txBody>
      </p:sp>
      <p:sp>
        <p:nvSpPr>
          <p:cNvPr id="19" name="">
            <a:extLst xmlns:a="http://schemas.openxmlformats.org/drawingml/2006/main">
              <a:ext uri="{FF2B5EF4-FFF2-40B4-BE49-F238E27FC236}">
                <a16:creationId xmlns:a16="http://schemas.microsoft.com/office/drawing/2014/main" id="{451EE5F3-76ED-4D62-A1AC-CC5E0D6C3B56}"/>
              </a:ext>
            </a:extLst>
          </p:cNvPr>
          <p:cNvSpPr>
            <a:spLocks xmlns:a="http://schemas.openxmlformats.org/drawingml/2006/main" noGrp="1"/>
          </p:cNvSpPr>
          <p:nvPr/>
        </p:nvSpPr>
        <p:spPr>
          <a:xfrm xmlns:a="http://schemas.openxmlformats.org/drawingml/2006/main">
            <a:off x="1666875" y="4238625"/>
            <a:ext cx="2476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FFBA52"/>
                </a:solidFill>
              </a:defRPr>
            </a:pPr>
            <a:r>
              <a:rPr sz="1350" b="1">
                <a:solidFill>
                  <a:srgbClr val="FFBA52"/>
                </a:solidFill>
              </a:rPr>
              <a:t>positive feedback</a:t>
            </a:r>
          </a:p>
        </p:txBody>
      </p:sp>
      <p:sp>
        <p:nvSpPr>
          <p:cNvPr id="20" name="">
            <a:extLst xmlns:a="http://schemas.openxmlformats.org/drawingml/2006/main">
              <a:ext uri="{FF2B5EF4-FFF2-40B4-BE49-F238E27FC236}">
                <a16:creationId xmlns:a16="http://schemas.microsoft.com/office/drawing/2014/main" id="{E4510A88-AF7A-458A-AE2B-B75F4B6D9985}"/>
              </a:ext>
            </a:extLst>
          </p:cNvPr>
          <p:cNvSpPr>
            <a:spLocks xmlns:a="http://schemas.openxmlformats.org/drawingml/2006/main" noGrp="1"/>
          </p:cNvSpPr>
          <p:nvPr/>
        </p:nvSpPr>
        <p:spPr>
          <a:xfrm xmlns:a="http://schemas.openxmlformats.org/drawingml/2006/main">
            <a:off x="6477000" y="2047875"/>
            <a:ext cx="5048250" cy="3857625"/>
          </a:xfrm>
          <a:prstGeom xmlns:a="http://schemas.openxmlformats.org/drawingml/2006/main" prst="roundRect">
            <a:avLst>
              <a:gd name="adj" fmla="val 5926"/>
            </a:avLst>
          </a:prstGeom>
          <a:solidFill xmlns:a="http://schemas.openxmlformats.org/drawingml/2006/main">
            <a:srgbClr val="17131D"/>
          </a:solidFill>
          <a:ln xmlns:a="http://schemas.openxmlformats.org/drawingml/2006/main" w="9525">
            <a:solidFill>
              <a:srgbClr val="56334C"/>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1" name="">
            <a:extLst xmlns:a="http://schemas.openxmlformats.org/drawingml/2006/main">
              <a:ext uri="{FF2B5EF4-FFF2-40B4-BE49-F238E27FC236}">
                <a16:creationId xmlns:a16="http://schemas.microsoft.com/office/drawing/2014/main" id="{513F3880-DFDF-4999-BD68-BD622FAE942E}"/>
              </a:ext>
            </a:extLst>
          </p:cNvPr>
          <p:cNvSpPr>
            <a:spLocks xmlns:a="http://schemas.openxmlformats.org/drawingml/2006/main" noGrp="1"/>
          </p:cNvSpPr>
          <p:nvPr/>
        </p:nvSpPr>
        <p:spPr>
          <a:xfrm xmlns:a="http://schemas.openxmlformats.org/drawingml/2006/main">
            <a:off x="6715125" y="2266950"/>
            <a:ext cx="21907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EF5DA8"/>
                </a:solidFill>
              </a:defRPr>
            </a:pPr>
            <a:r>
              <a:rPr sz="1800" b="1">
                <a:solidFill>
                  <a:srgbClr val="EF5DA8"/>
                </a:solidFill>
              </a:rPr>
              <a:t>Consumption</a:t>
            </a:r>
          </a:p>
        </p:txBody>
      </p:sp>
      <p:sp>
        <p:nvSpPr>
          <p:cNvPr id="22" name="">
            <a:extLst xmlns:a="http://schemas.openxmlformats.org/drawingml/2006/main">
              <a:ext uri="{FF2B5EF4-FFF2-40B4-BE49-F238E27FC236}">
                <a16:creationId xmlns:a16="http://schemas.microsoft.com/office/drawing/2014/main" id="{9BB5481D-B869-426A-929B-49AB0314A5EB}"/>
              </a:ext>
            </a:extLst>
          </p:cNvPr>
          <p:cNvSpPr>
            <a:spLocks xmlns:a="http://schemas.openxmlformats.org/drawingml/2006/main" noGrp="1"/>
          </p:cNvSpPr>
          <p:nvPr/>
        </p:nvSpPr>
        <p:spPr>
          <a:xfrm xmlns:a="http://schemas.openxmlformats.org/drawingml/2006/main">
            <a:off x="6715125" y="2667000"/>
            <a:ext cx="4095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EFFAFF"/>
                </a:solidFill>
              </a:defRPr>
            </a:pPr>
            <a:r>
              <a:rPr sz="1500" b="0">
                <a:solidFill>
                  <a:srgbClr val="EFFAFF"/>
                </a:solidFill>
              </a:rPr>
              <a:t>Tregs and bystanders act as cytokine sinks.</a:t>
            </a:r>
          </a:p>
        </p:txBody>
      </p:sp>
      <p:sp>
        <p:nvSpPr>
          <p:cNvPr id="23" name="">
            <a:extLst xmlns:a="http://schemas.openxmlformats.org/drawingml/2006/main">
              <a:ext uri="{FF2B5EF4-FFF2-40B4-BE49-F238E27FC236}">
                <a16:creationId xmlns:a16="http://schemas.microsoft.com/office/drawing/2014/main" id="{047E352B-8A71-4810-B8DA-A45FFEC5F951}"/>
              </a:ext>
            </a:extLst>
          </p:cNvPr>
          <p:cNvSpPr>
            <a:spLocks xmlns:a="http://schemas.openxmlformats.org/drawingml/2006/main" noGrp="1"/>
          </p:cNvSpPr>
          <p:nvPr/>
        </p:nvSpPr>
        <p:spPr>
          <a:xfrm xmlns:a="http://schemas.openxmlformats.org/drawingml/2006/main">
            <a:off x="6858000" y="3476625"/>
            <a:ext cx="457200" cy="457200"/>
          </a:xfrm>
          <a:prstGeom xmlns:a="http://schemas.openxmlformats.org/drawingml/2006/main" prst="ellipse">
            <a:avLst/>
          </a:prstGeom>
          <a:solidFill xmlns:a="http://schemas.openxmlformats.org/drawingml/2006/main">
            <a:srgbClr val="603056"/>
          </a:solidFill>
          <a:ln xmlns:a="http://schemas.openxmlformats.org/drawingml/2006/main" w="9525">
            <a:solidFill>
              <a:srgbClr val="7A3C69"/>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24" name="">
            <a:extLst xmlns:a="http://schemas.openxmlformats.org/drawingml/2006/main">
              <a:ext uri="{FF2B5EF4-FFF2-40B4-BE49-F238E27FC236}">
                <a16:creationId xmlns:a16="http://schemas.microsoft.com/office/drawing/2014/main" id="{2375D9EC-4EFC-43A3-ADE1-4E9E5F4595AB}"/>
              </a:ext>
            </a:extLst>
          </p:cNvPr>
          <p:cNvSpPr>
            <a:spLocks xmlns:a="http://schemas.openxmlformats.org/drawingml/2006/main" noGrp="1"/>
          </p:cNvSpPr>
          <p:nvPr/>
        </p:nvSpPr>
        <p:spPr>
          <a:xfrm xmlns:a="http://schemas.openxmlformats.org/drawingml/2006/main">
            <a:off x="6972300" y="3514725"/>
            <a:ext cx="23812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EFFAFF"/>
                </a:solidFill>
              </a:defRPr>
            </a:pPr>
            <a:r>
              <a:rPr sz="1875" b="1">
                <a:solidFill>
                  <a:srgbClr val="EFFAFF"/>
                </a:solidFill>
              </a:rPr>
              <a:t>−</a:t>
            </a:r>
          </a:p>
        </p:txBody>
      </p:sp>
      <p:sp>
        <p:nvSpPr>
          <p:cNvPr id="25" name="">
            <a:extLst xmlns:a="http://schemas.openxmlformats.org/drawingml/2006/main">
              <a:ext uri="{FF2B5EF4-FFF2-40B4-BE49-F238E27FC236}">
                <a16:creationId xmlns:a16="http://schemas.microsoft.com/office/drawing/2014/main" id="{3636954E-7034-4657-A5D1-842E2DE55AA6}"/>
              </a:ext>
            </a:extLst>
          </p:cNvPr>
          <p:cNvSpPr>
            <a:spLocks xmlns:a="http://schemas.openxmlformats.org/drawingml/2006/main" noGrp="1"/>
          </p:cNvSpPr>
          <p:nvPr/>
        </p:nvSpPr>
        <p:spPr>
          <a:xfrm xmlns:a="http://schemas.openxmlformats.org/drawingml/2006/main">
            <a:off x="7639050" y="3305175"/>
            <a:ext cx="457200" cy="457200"/>
          </a:xfrm>
          <a:prstGeom xmlns:a="http://schemas.openxmlformats.org/drawingml/2006/main" prst="ellipse">
            <a:avLst/>
          </a:prstGeom>
          <a:solidFill xmlns:a="http://schemas.openxmlformats.org/drawingml/2006/main">
            <a:srgbClr val="603056"/>
          </a:solidFill>
          <a:ln xmlns:a="http://schemas.openxmlformats.org/drawingml/2006/main" w="9525">
            <a:solidFill>
              <a:srgbClr val="7A3C69"/>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26" name="">
            <a:extLst xmlns:a="http://schemas.openxmlformats.org/drawingml/2006/main">
              <a:ext uri="{FF2B5EF4-FFF2-40B4-BE49-F238E27FC236}">
                <a16:creationId xmlns:a16="http://schemas.microsoft.com/office/drawing/2014/main" id="{539F9D4B-F52C-45DA-9264-C384195C95A5}"/>
              </a:ext>
            </a:extLst>
          </p:cNvPr>
          <p:cNvSpPr>
            <a:spLocks xmlns:a="http://schemas.openxmlformats.org/drawingml/2006/main" noGrp="1"/>
          </p:cNvSpPr>
          <p:nvPr/>
        </p:nvSpPr>
        <p:spPr>
          <a:xfrm xmlns:a="http://schemas.openxmlformats.org/drawingml/2006/main">
            <a:off x="7753350" y="3343275"/>
            <a:ext cx="23812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EFFAFF"/>
                </a:solidFill>
              </a:defRPr>
            </a:pPr>
            <a:r>
              <a:rPr sz="1875" b="1">
                <a:solidFill>
                  <a:srgbClr val="EFFAFF"/>
                </a:solidFill>
              </a:rPr>
              <a:t>−</a:t>
            </a:r>
          </a:p>
        </p:txBody>
      </p:sp>
      <p:sp>
        <p:nvSpPr>
          <p:cNvPr id="27" name="">
            <a:extLst xmlns:a="http://schemas.openxmlformats.org/drawingml/2006/main">
              <a:ext uri="{FF2B5EF4-FFF2-40B4-BE49-F238E27FC236}">
                <a16:creationId xmlns:a16="http://schemas.microsoft.com/office/drawing/2014/main" id="{EB1939DE-98A0-49D8-AF98-A7A6792B90DA}"/>
              </a:ext>
            </a:extLst>
          </p:cNvPr>
          <p:cNvSpPr>
            <a:spLocks xmlns:a="http://schemas.openxmlformats.org/drawingml/2006/main" noGrp="1"/>
          </p:cNvSpPr>
          <p:nvPr/>
        </p:nvSpPr>
        <p:spPr>
          <a:xfrm xmlns:a="http://schemas.openxmlformats.org/drawingml/2006/main">
            <a:off x="8420100" y="3476625"/>
            <a:ext cx="457200" cy="457200"/>
          </a:xfrm>
          <a:prstGeom xmlns:a="http://schemas.openxmlformats.org/drawingml/2006/main" prst="ellipse">
            <a:avLst/>
          </a:prstGeom>
          <a:solidFill xmlns:a="http://schemas.openxmlformats.org/drawingml/2006/main">
            <a:srgbClr val="603056"/>
          </a:solidFill>
          <a:ln xmlns:a="http://schemas.openxmlformats.org/drawingml/2006/main" w="9525">
            <a:solidFill>
              <a:srgbClr val="7A3C69"/>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28" name="">
            <a:extLst xmlns:a="http://schemas.openxmlformats.org/drawingml/2006/main">
              <a:ext uri="{FF2B5EF4-FFF2-40B4-BE49-F238E27FC236}">
                <a16:creationId xmlns:a16="http://schemas.microsoft.com/office/drawing/2014/main" id="{1478DB2E-7B34-41DE-ABF6-2BFE84E3BB59}"/>
              </a:ext>
            </a:extLst>
          </p:cNvPr>
          <p:cNvSpPr>
            <a:spLocks xmlns:a="http://schemas.openxmlformats.org/drawingml/2006/main" noGrp="1"/>
          </p:cNvSpPr>
          <p:nvPr/>
        </p:nvSpPr>
        <p:spPr>
          <a:xfrm xmlns:a="http://schemas.openxmlformats.org/drawingml/2006/main">
            <a:off x="8534400" y="3514725"/>
            <a:ext cx="23812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EFFAFF"/>
                </a:solidFill>
              </a:defRPr>
            </a:pPr>
            <a:r>
              <a:rPr sz="1875" b="1">
                <a:solidFill>
                  <a:srgbClr val="EFFAFF"/>
                </a:solidFill>
              </a:rPr>
              <a:t>−</a:t>
            </a:r>
          </a:p>
        </p:txBody>
      </p:sp>
      <p:sp>
        <p:nvSpPr>
          <p:cNvPr id="29" name="">
            <a:extLst xmlns:a="http://schemas.openxmlformats.org/drawingml/2006/main">
              <a:ext uri="{FF2B5EF4-FFF2-40B4-BE49-F238E27FC236}">
                <a16:creationId xmlns:a16="http://schemas.microsoft.com/office/drawing/2014/main" id="{72085DB3-0DE0-4EF7-843A-F0AC65595182}"/>
              </a:ext>
            </a:extLst>
          </p:cNvPr>
          <p:cNvSpPr>
            <a:spLocks xmlns:a="http://schemas.openxmlformats.org/drawingml/2006/main" noGrp="1"/>
          </p:cNvSpPr>
          <p:nvPr/>
        </p:nvSpPr>
        <p:spPr>
          <a:xfrm xmlns:a="http://schemas.openxmlformats.org/drawingml/2006/main">
            <a:off x="9201150" y="3305175"/>
            <a:ext cx="457200" cy="457200"/>
          </a:xfrm>
          <a:prstGeom xmlns:a="http://schemas.openxmlformats.org/drawingml/2006/main" prst="ellipse">
            <a:avLst/>
          </a:prstGeom>
          <a:solidFill xmlns:a="http://schemas.openxmlformats.org/drawingml/2006/main">
            <a:srgbClr val="603056"/>
          </a:solidFill>
          <a:ln xmlns:a="http://schemas.openxmlformats.org/drawingml/2006/main" w="9525">
            <a:solidFill>
              <a:srgbClr val="7A3C69"/>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30" name="">
            <a:extLst xmlns:a="http://schemas.openxmlformats.org/drawingml/2006/main">
              <a:ext uri="{FF2B5EF4-FFF2-40B4-BE49-F238E27FC236}">
                <a16:creationId xmlns:a16="http://schemas.microsoft.com/office/drawing/2014/main" id="{08097C46-D438-4BB7-A3CA-347CCD03CDAE}"/>
              </a:ext>
            </a:extLst>
          </p:cNvPr>
          <p:cNvSpPr>
            <a:spLocks xmlns:a="http://schemas.openxmlformats.org/drawingml/2006/main" noGrp="1"/>
          </p:cNvSpPr>
          <p:nvPr/>
        </p:nvSpPr>
        <p:spPr>
          <a:xfrm xmlns:a="http://schemas.openxmlformats.org/drawingml/2006/main">
            <a:off x="9315450" y="3343275"/>
            <a:ext cx="23812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EFFAFF"/>
                </a:solidFill>
              </a:defRPr>
            </a:pPr>
            <a:r>
              <a:rPr sz="1875" b="1">
                <a:solidFill>
                  <a:srgbClr val="EFFAFF"/>
                </a:solidFill>
              </a:rPr>
              <a:t>−</a:t>
            </a:r>
          </a:p>
        </p:txBody>
      </p:sp>
      <p:sp>
        <p:nvSpPr>
          <p:cNvPr id="31" name="">
            <a:extLst xmlns:a="http://schemas.openxmlformats.org/drawingml/2006/main">
              <a:ext uri="{FF2B5EF4-FFF2-40B4-BE49-F238E27FC236}">
                <a16:creationId xmlns:a16="http://schemas.microsoft.com/office/drawing/2014/main" id="{03ADD071-807D-4D7E-B946-BA685A009B50}"/>
              </a:ext>
            </a:extLst>
          </p:cNvPr>
          <p:cNvSpPr>
            <a:spLocks xmlns:a="http://schemas.openxmlformats.org/drawingml/2006/main" noGrp="1"/>
          </p:cNvSpPr>
          <p:nvPr/>
        </p:nvSpPr>
        <p:spPr>
          <a:xfrm xmlns:a="http://schemas.openxmlformats.org/drawingml/2006/main">
            <a:off x="9982200" y="3476625"/>
            <a:ext cx="457200" cy="457200"/>
          </a:xfrm>
          <a:prstGeom xmlns:a="http://schemas.openxmlformats.org/drawingml/2006/main" prst="ellipse">
            <a:avLst/>
          </a:prstGeom>
          <a:solidFill xmlns:a="http://schemas.openxmlformats.org/drawingml/2006/main">
            <a:srgbClr val="603056"/>
          </a:solidFill>
          <a:ln xmlns:a="http://schemas.openxmlformats.org/drawingml/2006/main" w="9525">
            <a:solidFill>
              <a:srgbClr val="7A3C69"/>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32" name="">
            <a:extLst xmlns:a="http://schemas.openxmlformats.org/drawingml/2006/main">
              <a:ext uri="{FF2B5EF4-FFF2-40B4-BE49-F238E27FC236}">
                <a16:creationId xmlns:a16="http://schemas.microsoft.com/office/drawing/2014/main" id="{BAE87599-ECCC-4539-99BD-87BD9D8C6855}"/>
              </a:ext>
            </a:extLst>
          </p:cNvPr>
          <p:cNvSpPr>
            <a:spLocks xmlns:a="http://schemas.openxmlformats.org/drawingml/2006/main" noGrp="1"/>
          </p:cNvSpPr>
          <p:nvPr/>
        </p:nvSpPr>
        <p:spPr>
          <a:xfrm xmlns:a="http://schemas.openxmlformats.org/drawingml/2006/main">
            <a:off x="10096500" y="3514725"/>
            <a:ext cx="23812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EFFAFF"/>
                </a:solidFill>
              </a:defRPr>
            </a:pPr>
            <a:r>
              <a:rPr sz="1875" b="1">
                <a:solidFill>
                  <a:srgbClr val="EFFAFF"/>
                </a:solidFill>
              </a:rPr>
              <a:t>−</a:t>
            </a:r>
          </a:p>
        </p:txBody>
      </p:sp>
      <p:sp>
        <p:nvSpPr>
          <p:cNvPr id="33" name="">
            <a:extLst xmlns:a="http://schemas.openxmlformats.org/drawingml/2006/main">
              <a:ext uri="{FF2B5EF4-FFF2-40B4-BE49-F238E27FC236}">
                <a16:creationId xmlns:a16="http://schemas.microsoft.com/office/drawing/2014/main" id="{D2E09CED-C1E7-433B-9349-893DD2348262}"/>
              </a:ext>
            </a:extLst>
          </p:cNvPr>
          <p:cNvSpPr>
            <a:spLocks xmlns:a="http://schemas.openxmlformats.org/drawingml/2006/main" noGrp="1"/>
          </p:cNvSpPr>
          <p:nvPr/>
        </p:nvSpPr>
        <p:spPr>
          <a:xfrm xmlns:a="http://schemas.openxmlformats.org/drawingml/2006/main">
            <a:off x="7048500" y="4381500"/>
            <a:ext cx="39052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FF6B78"/>
                </a:solidFill>
              </a:defRPr>
            </a:pPr>
            <a:r>
              <a:rPr sz="1350" b="1">
                <a:solidFill>
                  <a:srgbClr val="FF6B78"/>
                </a:solidFill>
              </a:rPr>
              <a:t>effective response threshold rises</a:t>
            </a:r>
          </a:p>
        </p:txBody>
      </p:sp>
      <p:sp>
        <p:nvSpPr>
          <p:cNvPr id="34" name="">
            <a:extLst xmlns:a="http://schemas.openxmlformats.org/drawingml/2006/main">
              <a:ext uri="{FF2B5EF4-FFF2-40B4-BE49-F238E27FC236}">
                <a16:creationId xmlns:a16="http://schemas.microsoft.com/office/drawing/2014/main" id="{282C28EA-FB7E-44C6-B548-C022A0AEF7C1}"/>
              </a:ext>
            </a:extLst>
          </p:cNvPr>
          <p:cNvSpPr>
            <a:spLocks xmlns:a="http://schemas.openxmlformats.org/drawingml/2006/main" noGrp="1"/>
          </p:cNvSpPr>
          <p:nvPr/>
        </p:nvSpPr>
        <p:spPr>
          <a:xfrm xmlns:a="http://schemas.openxmlformats.org/drawingml/2006/main">
            <a:off x="1905000" y="6048375"/>
            <a:ext cx="8382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75" b="1">
                <a:solidFill>
                  <a:srgbClr val="D7E5EC"/>
                </a:solidFill>
              </a:defRPr>
            </a:pPr>
            <a:r>
              <a:rPr sz="1575" b="1">
                <a:solidFill>
                  <a:srgbClr val="D7E5EC"/>
                </a:solidFill>
              </a:rPr>
              <a:t>Population expansion begins when local production exceeds consumption long enough to sustain signaling.</a:t>
            </a:r>
          </a:p>
        </p:txBody>
      </p:sp>
    </p:spTree>
    <p:extLst>
      <p:ext uri="{BB962C8B-B14F-4D97-AF65-F5344CB8AC3E}">
        <p14:creationId xmlns:p14="http://schemas.microsoft.com/office/powerpoint/2010/main" val="1688453573"/>
      </p:ext>
    </p:extLst>
  </p:cSld>
</p:sld>
</file>

<file path=ppt/slides/slide5.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4926BABF-39C6-461F-80F3-3A4E2F6D06B7}"/>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SYSTEM CONSTRAINT</a:t>
            </a:r>
          </a:p>
        </p:txBody>
      </p:sp>
      <p:sp>
        <p:nvSpPr>
          <p:cNvPr id="2" name="">
            <a:extLst xmlns:a="http://schemas.openxmlformats.org/drawingml/2006/main">
              <a:ext uri="{FF2B5EF4-FFF2-40B4-BE49-F238E27FC236}">
                <a16:creationId xmlns:a16="http://schemas.microsoft.com/office/drawing/2014/main" id="{95D4C7C1-79F8-40CF-AC23-7EAD8A790568}"/>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A proposed bottleneck: a broken feedback loop</a:t>
            </a:r>
          </a:p>
        </p:txBody>
      </p:sp>
      <p:sp>
        <p:nvSpPr>
          <p:cNvPr id="3" name="">
            <a:extLst xmlns:a="http://schemas.openxmlformats.org/drawingml/2006/main">
              <a:ext uri="{FF2B5EF4-FFF2-40B4-BE49-F238E27FC236}">
                <a16:creationId xmlns:a16="http://schemas.microsoft.com/office/drawing/2014/main" id="{DBD3705F-CC28-43A9-A5F0-D0DE142EC2FE}"/>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CF58F7B5-D039-4F46-A3A5-976992847CDE}"/>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05</a:t>
            </a:r>
          </a:p>
        </p:txBody>
      </p:sp>
      <p:sp>
        <p:nvSpPr>
          <p:cNvPr id="5" name="">
            <a:extLst xmlns:a="http://schemas.openxmlformats.org/drawingml/2006/main">
              <a:ext uri="{FF2B5EF4-FFF2-40B4-BE49-F238E27FC236}">
                <a16:creationId xmlns:a16="http://schemas.microsoft.com/office/drawing/2014/main" id="{FBD7B4F6-21AA-4387-9B32-FC978C91BE31}"/>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Allen et al. 2022; Bhargava Lindau talk 00:04:30–00:05:12</a:t>
            </a:r>
          </a:p>
        </p:txBody>
      </p:sp>
      <p:sp>
        <p:nvSpPr>
          <p:cNvPr id="6" name="">
            <a:extLst xmlns:a="http://schemas.openxmlformats.org/drawingml/2006/main">
              <a:ext uri="{FF2B5EF4-FFF2-40B4-BE49-F238E27FC236}">
                <a16:creationId xmlns:a16="http://schemas.microsoft.com/office/drawing/2014/main" id="{498C3A36-AE4E-4BF1-AFA8-9F9A42D0AC88}"/>
              </a:ext>
            </a:extLst>
          </p:cNvPr>
          <p:cNvSpPr>
            <a:spLocks xmlns:a="http://schemas.openxmlformats.org/drawingml/2006/main" noGrp="1"/>
          </p:cNvSpPr>
          <p:nvPr/>
        </p:nvSpPr>
        <p:spPr>
          <a:xfrm xmlns:a="http://schemas.openxmlformats.org/drawingml/2006/main">
            <a:off x="7667625" y="2381250"/>
            <a:ext cx="2952750" cy="2952750"/>
          </a:xfrm>
          <a:prstGeom xmlns:a="http://schemas.openxmlformats.org/drawingml/2006/main" prst="ellipse">
            <a:avLst/>
          </a:prstGeom>
          <a:solidFill xmlns:a="http://schemas.openxmlformats.org/drawingml/2006/main">
            <a:srgbClr val="48213F"/>
          </a:solidFill>
          <a:ln xmlns:a="http://schemas.openxmlformats.org/drawingml/2006/main" w="9525">
            <a:solidFill>
              <a:srgbClr val="6D315D"/>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21E85F7B-1934-4F1C-A6D6-EAE32BE54959}"/>
              </a:ext>
            </a:extLst>
          </p:cNvPr>
          <p:cNvSpPr>
            <a:spLocks xmlns:a="http://schemas.openxmlformats.org/drawingml/2006/main" noGrp="1"/>
          </p:cNvSpPr>
          <p:nvPr/>
        </p:nvSpPr>
        <p:spPr>
          <a:xfrm xmlns:a="http://schemas.openxmlformats.org/drawingml/2006/main">
            <a:off x="8096250" y="3190875"/>
            <a:ext cx="2095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100" b="1">
                <a:solidFill>
                  <a:srgbClr val="FFD3E9"/>
                </a:solidFill>
              </a:defRPr>
            </a:pPr>
            <a:r>
              <a:rPr sz="2100" b="1">
                <a:solidFill>
                  <a:srgbClr val="FFD3E9"/>
                </a:solidFill>
              </a:rPr>
              <a:t>IMMUNE-</a:t>
            </a:r>
          </a:p>
          <a:p xmlns:a="http://schemas.openxmlformats.org/drawingml/2006/main">
            <a:pPr algn="ctr">
              <a:defRPr sz="2100" b="1">
                <a:solidFill>
                  <a:srgbClr val="FFD3E9"/>
                </a:solidFill>
              </a:defRPr>
            </a:pPr>
            <a:r>
              <a:rPr sz="2100" b="1">
                <a:solidFill>
                  <a:srgbClr val="FFD3E9"/>
                </a:solidFill>
              </a:rPr>
              <a:t>EXCLUDED</a:t>
            </a:r>
          </a:p>
          <a:p xmlns:a="http://schemas.openxmlformats.org/drawingml/2006/main">
            <a:pPr algn="ctr">
              <a:defRPr sz="2100" b="1">
                <a:solidFill>
                  <a:srgbClr val="FFD3E9"/>
                </a:solidFill>
              </a:defRPr>
            </a:pPr>
            <a:r>
              <a:rPr sz="2100" b="1">
                <a:solidFill>
                  <a:srgbClr val="FFD3E9"/>
                </a:solidFill>
              </a:rPr>
              <a:t>TUMOR</a:t>
            </a:r>
          </a:p>
        </p:txBody>
      </p:sp>
      <p:sp>
        <p:nvSpPr>
          <p:cNvPr id="8" name="">
            <a:extLst xmlns:a="http://schemas.openxmlformats.org/drawingml/2006/main">
              <a:ext uri="{FF2B5EF4-FFF2-40B4-BE49-F238E27FC236}">
                <a16:creationId xmlns:a16="http://schemas.microsoft.com/office/drawing/2014/main" id="{445C66D7-8D46-4ACD-A15A-31843E034B96}"/>
              </a:ext>
            </a:extLst>
          </p:cNvPr>
          <p:cNvSpPr>
            <a:spLocks xmlns:a="http://schemas.openxmlformats.org/drawingml/2006/main" noGrp="1"/>
          </p:cNvSpPr>
          <p:nvPr/>
        </p:nvSpPr>
        <p:spPr>
          <a:xfrm xmlns:a="http://schemas.openxmlformats.org/drawingml/2006/main">
            <a:off x="1571625" y="2524125"/>
            <a:ext cx="1000125" cy="1000125"/>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9" name="">
            <a:extLst xmlns:a="http://schemas.openxmlformats.org/drawingml/2006/main">
              <a:ext uri="{FF2B5EF4-FFF2-40B4-BE49-F238E27FC236}">
                <a16:creationId xmlns:a16="http://schemas.microsoft.com/office/drawing/2014/main" id="{AD8BA70A-BA9C-446B-A136-36CFC751E844}"/>
              </a:ext>
            </a:extLst>
          </p:cNvPr>
          <p:cNvSpPr>
            <a:spLocks xmlns:a="http://schemas.openxmlformats.org/drawingml/2006/main" noGrp="1"/>
          </p:cNvSpPr>
          <p:nvPr/>
        </p:nvSpPr>
        <p:spPr>
          <a:xfrm xmlns:a="http://schemas.openxmlformats.org/drawingml/2006/main">
            <a:off x="1714500" y="2857500"/>
            <a:ext cx="7143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071018"/>
                </a:solidFill>
              </a:defRPr>
            </a:pPr>
            <a:r>
              <a:rPr sz="1500" b="1">
                <a:solidFill>
                  <a:srgbClr val="071018"/>
                </a:solidFill>
              </a:rPr>
              <a:t>CAR-T</a:t>
            </a:r>
          </a:p>
        </p:txBody>
      </p:sp>
      <p:sp>
        <p:nvSpPr>
          <p:cNvPr id="10" name="">
            <a:extLst xmlns:a="http://schemas.openxmlformats.org/drawingml/2006/main">
              <a:ext uri="{FF2B5EF4-FFF2-40B4-BE49-F238E27FC236}">
                <a16:creationId xmlns:a16="http://schemas.microsoft.com/office/drawing/2014/main" id="{C8D48F28-DCC8-4E92-921E-B78DF8F6E886}"/>
              </a:ext>
            </a:extLst>
          </p:cNvPr>
          <p:cNvSpPr>
            <a:spLocks xmlns:a="http://schemas.openxmlformats.org/drawingml/2006/main" noGrp="1"/>
          </p:cNvSpPr>
          <p:nvPr/>
        </p:nvSpPr>
        <p:spPr>
          <a:xfrm xmlns:a="http://schemas.openxmlformats.org/drawingml/2006/main">
            <a:off x="3667125" y="2238375"/>
            <a:ext cx="2286000" cy="857250"/>
          </a:xfrm>
          <a:prstGeom xmlns:a="http://schemas.openxmlformats.org/drawingml/2006/main" prst="roundRect">
            <a:avLst>
              <a:gd name="adj" fmla="val 17778"/>
            </a:avLst>
          </a:prstGeom>
          <a:solidFill xmlns:a="http://schemas.openxmlformats.org/drawingml/2006/main">
            <a:srgbClr val="0E2633"/>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1" name="">
            <a:extLst xmlns:a="http://schemas.openxmlformats.org/drawingml/2006/main">
              <a:ext uri="{FF2B5EF4-FFF2-40B4-BE49-F238E27FC236}">
                <a16:creationId xmlns:a16="http://schemas.microsoft.com/office/drawing/2014/main" id="{438853A6-77AC-4598-9B43-0D2A07CEB591}"/>
              </a:ext>
            </a:extLst>
          </p:cNvPr>
          <p:cNvSpPr>
            <a:spLocks xmlns:a="http://schemas.openxmlformats.org/drawingml/2006/main" noGrp="1"/>
          </p:cNvSpPr>
          <p:nvPr/>
        </p:nvSpPr>
        <p:spPr>
          <a:xfrm xmlns:a="http://schemas.openxmlformats.org/drawingml/2006/main">
            <a:off x="3886200" y="2476500"/>
            <a:ext cx="185737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35D9E6"/>
                </a:solidFill>
              </a:defRPr>
            </a:pPr>
            <a:r>
              <a:rPr sz="1650" b="1">
                <a:solidFill>
                  <a:srgbClr val="35D9E6"/>
                </a:solidFill>
              </a:rPr>
              <a:t>recognition</a:t>
            </a:r>
          </a:p>
        </p:txBody>
      </p:sp>
      <p:cxnSp>
        <p:nvCxnSpPr>
          <p:cNvPr id="29" name=""/>
          <p:cNvCxnSpPr>
            <a:stCxn xmlns:a="http://schemas.openxmlformats.org/drawingml/2006/main" id="8" idx="6"/>
            <a:endCxn xmlns:a="http://schemas.openxmlformats.org/drawingml/2006/main" id="10" idx="1"/>
          </p:cNvCxnSpPr>
          <p:nvPr/>
        </p:nvCxnSpPr>
        <p:spPr>
          <a:xfrm xmlns:a="http://schemas.openxmlformats.org/drawingml/2006/main" flipV="1">
            <a:off x="2571750" y="2667000"/>
            <a:ext cx="1095375" cy="357188"/>
          </a:xfrm>
          <a:prstGeom xmlns:a="http://schemas.openxmlformats.org/drawingml/2006/main" prst="straightConnector1">
            <a:avLst/>
          </a:prstGeom>
          <a:ln xmlns:a="http://schemas.openxmlformats.org/drawingml/2006/main" w="19050">
            <a:solidFill>
              <a:srgbClr val="35D9E6"/>
            </a:solidFill>
            <a:prstDash val="solid"/>
            <a:tailEnd type="arrow" w="med" len="med"/>
          </a:ln>
        </p:spPr>
      </p:cxnSp>
      <p:sp>
        <p:nvSpPr>
          <p:cNvPr id="13" name="">
            <a:extLst xmlns:a="http://schemas.openxmlformats.org/drawingml/2006/main">
              <a:ext uri="{FF2B5EF4-FFF2-40B4-BE49-F238E27FC236}">
                <a16:creationId xmlns:a16="http://schemas.microsoft.com/office/drawing/2014/main" id="{0F0197CC-1D26-43D8-BDBC-3D5C88FB534D}"/>
              </a:ext>
            </a:extLst>
          </p:cNvPr>
          <p:cNvSpPr>
            <a:spLocks xmlns:a="http://schemas.openxmlformats.org/drawingml/2006/main" noGrp="1"/>
          </p:cNvSpPr>
          <p:nvPr/>
        </p:nvSpPr>
        <p:spPr>
          <a:xfrm xmlns:a="http://schemas.openxmlformats.org/drawingml/2006/main">
            <a:off x="3667125" y="3619500"/>
            <a:ext cx="2286000" cy="1095375"/>
          </a:xfrm>
          <a:prstGeom xmlns:a="http://schemas.openxmlformats.org/drawingml/2006/main" prst="roundRect">
            <a:avLst>
              <a:gd name="adj" fmla="val 13913"/>
            </a:avLst>
          </a:prstGeom>
          <a:solidFill xmlns:a="http://schemas.openxmlformats.org/drawingml/2006/main">
            <a:srgbClr val="28151B"/>
          </a:solidFill>
          <a:ln xmlns:a="http://schemas.openxmlformats.org/drawingml/2006/main" w="9525">
            <a:solidFill>
              <a:srgbClr val="FF6B7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4" name="">
            <a:extLst xmlns:a="http://schemas.openxmlformats.org/drawingml/2006/main">
              <a:ext uri="{FF2B5EF4-FFF2-40B4-BE49-F238E27FC236}">
                <a16:creationId xmlns:a16="http://schemas.microsoft.com/office/drawing/2014/main" id="{2C2A098B-239A-4200-89A5-BC318282051B}"/>
              </a:ext>
            </a:extLst>
          </p:cNvPr>
          <p:cNvSpPr>
            <a:spLocks xmlns:a="http://schemas.openxmlformats.org/drawingml/2006/main" noGrp="1"/>
          </p:cNvSpPr>
          <p:nvPr/>
        </p:nvSpPr>
        <p:spPr>
          <a:xfrm xmlns:a="http://schemas.openxmlformats.org/drawingml/2006/main">
            <a:off x="3857625" y="3790950"/>
            <a:ext cx="1905000"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1">
                <a:solidFill>
                  <a:srgbClr val="FF6B78"/>
                </a:solidFill>
              </a:defRPr>
            </a:pPr>
            <a:r>
              <a:rPr sz="1725" b="1">
                <a:solidFill>
                  <a:srgbClr val="FF6B78"/>
                </a:solidFill>
              </a:rPr>
              <a:t>suppressed</a:t>
            </a:r>
          </a:p>
          <a:p xmlns:a="http://schemas.openxmlformats.org/drawingml/2006/main">
            <a:pPr algn="ctr">
              <a:defRPr sz="1725" b="1">
                <a:solidFill>
                  <a:srgbClr val="FF6B78"/>
                </a:solidFill>
              </a:defRPr>
            </a:pPr>
            <a:r>
              <a:rPr sz="1725" b="1">
                <a:solidFill>
                  <a:srgbClr val="FF6B78"/>
                </a:solidFill>
              </a:rPr>
              <a:t>CAR/TCR → IL-2</a:t>
            </a:r>
          </a:p>
        </p:txBody>
      </p:sp>
      <p:cxnSp>
        <p:nvCxnSpPr>
          <p:cNvPr id="32" name=""/>
          <p:cNvCxnSpPr>
            <a:stCxn xmlns:a="http://schemas.openxmlformats.org/drawingml/2006/main" id="10" idx="2"/>
            <a:endCxn xmlns:a="http://schemas.openxmlformats.org/drawingml/2006/main" id="13" idx="0"/>
          </p:cNvCxnSpPr>
          <p:nvPr/>
        </p:nvCxnSpPr>
        <p:spPr>
          <a:xfrm xmlns:a="http://schemas.openxmlformats.org/drawingml/2006/main">
            <a:off x="4810125" y="3095625"/>
            <a:ext cx="0" cy="523875"/>
          </a:xfrm>
          <a:prstGeom xmlns:a="http://schemas.openxmlformats.org/drawingml/2006/main" prst="straightConnector1">
            <a:avLst/>
          </a:prstGeom>
          <a:ln xmlns:a="http://schemas.openxmlformats.org/drawingml/2006/main" w="28575">
            <a:solidFill>
              <a:srgbClr val="FF6B78"/>
            </a:solidFill>
            <a:prstDash val="dash"/>
            <a:tailEnd w="med" len="med"/>
          </a:ln>
        </p:spPr>
      </p:cxnSp>
      <p:sp>
        <p:nvSpPr>
          <p:cNvPr id="16" name="">
            <a:extLst xmlns:a="http://schemas.openxmlformats.org/drawingml/2006/main">
              <a:ext uri="{FF2B5EF4-FFF2-40B4-BE49-F238E27FC236}">
                <a16:creationId xmlns:a16="http://schemas.microsoft.com/office/drawing/2014/main" id="{140ABDDD-0E49-4F5B-8B99-7DF90286EA41}"/>
              </a:ext>
            </a:extLst>
          </p:cNvPr>
          <p:cNvSpPr>
            <a:spLocks xmlns:a="http://schemas.openxmlformats.org/drawingml/2006/main" noGrp="1"/>
          </p:cNvSpPr>
          <p:nvPr/>
        </p:nvSpPr>
        <p:spPr>
          <a:xfrm xmlns:a="http://schemas.openxmlformats.org/drawingml/2006/main">
            <a:off x="952500" y="5334000"/>
            <a:ext cx="53340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1">
                <a:solidFill>
                  <a:srgbClr val="D8E6ED"/>
                </a:solidFill>
              </a:defRPr>
            </a:pPr>
            <a:r>
              <a:rPr sz="1725" b="1">
                <a:solidFill>
                  <a:srgbClr val="D8E6ED"/>
                </a:solidFill>
              </a:rPr>
              <a:t>A few cells may arrive, but the population cannot establish.</a:t>
            </a:r>
          </a:p>
        </p:txBody>
      </p:sp>
      <p:sp>
        <p:nvSpPr>
          <p:cNvPr id="17" name="">
            <a:extLst xmlns:a="http://schemas.openxmlformats.org/drawingml/2006/main">
              <a:ext uri="{FF2B5EF4-FFF2-40B4-BE49-F238E27FC236}">
                <a16:creationId xmlns:a16="http://schemas.microsoft.com/office/drawing/2014/main" id="{DCB6B7CB-778D-4A40-A2A5-5429E093D044}"/>
              </a:ext>
            </a:extLst>
          </p:cNvPr>
          <p:cNvSpPr>
            <a:spLocks xmlns:a="http://schemas.openxmlformats.org/drawingml/2006/main" noGrp="1"/>
          </p:cNvSpPr>
          <p:nvPr/>
        </p:nvSpPr>
        <p:spPr>
          <a:xfrm xmlns:a="http://schemas.openxmlformats.org/drawingml/2006/main">
            <a:off x="6524625" y="5619750"/>
            <a:ext cx="46672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BA52"/>
                </a:solidFill>
              </a:defRPr>
            </a:pPr>
            <a:r>
              <a:rPr sz="1650" b="1">
                <a:solidFill>
                  <a:srgbClr val="FFBA52"/>
                </a:solidFill>
              </a:rPr>
              <a:t>Recognition without local population growth is insufficient.</a:t>
            </a:r>
          </a:p>
        </p:txBody>
      </p:sp>
    </p:spTree>
    <p:extLst>
      <p:ext uri="{BB962C8B-B14F-4D97-AF65-F5344CB8AC3E}">
        <p14:creationId xmlns:p14="http://schemas.microsoft.com/office/powerpoint/2010/main" val="1606392692"/>
      </p:ext>
    </p:extLst>
  </p:cSld>
</p:sld>
</file>

<file path=ppt/slides/slide6.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FFBA8906-0986-435E-8924-1A2ED6AADCB1}"/>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CENTRAL CIRCUIT</a:t>
            </a:r>
          </a:p>
        </p:txBody>
      </p:sp>
      <p:sp>
        <p:nvSpPr>
          <p:cNvPr id="2" name="">
            <a:extLst xmlns:a="http://schemas.openxmlformats.org/drawingml/2006/main">
              <a:ext uri="{FF2B5EF4-FFF2-40B4-BE49-F238E27FC236}">
                <a16:creationId xmlns:a16="http://schemas.microsoft.com/office/drawing/2014/main" id="{1889BA7B-579B-4F26-932A-8E1BD562DA21}"/>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Rewire the topology: tumor sensing drives autonomous IL-2</a:t>
            </a:r>
          </a:p>
        </p:txBody>
      </p:sp>
      <p:sp>
        <p:nvSpPr>
          <p:cNvPr id="3" name="">
            <a:extLst xmlns:a="http://schemas.openxmlformats.org/drawingml/2006/main">
              <a:ext uri="{FF2B5EF4-FFF2-40B4-BE49-F238E27FC236}">
                <a16:creationId xmlns:a16="http://schemas.microsoft.com/office/drawing/2014/main" id="{844914F9-2B9A-4CDB-A039-9CD4D5C6593A}"/>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E8BBCB55-D5DD-4394-AF69-DB68A75A122D}"/>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06</a:t>
            </a:r>
          </a:p>
        </p:txBody>
      </p:sp>
      <p:sp>
        <p:nvSpPr>
          <p:cNvPr id="5" name="">
            <a:extLst xmlns:a="http://schemas.openxmlformats.org/drawingml/2006/main">
              <a:ext uri="{FF2B5EF4-FFF2-40B4-BE49-F238E27FC236}">
                <a16:creationId xmlns:a16="http://schemas.microsoft.com/office/drawing/2014/main" id="{2EBB118C-7B59-4D22-A353-27CFC250EF71}"/>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Allen et al. Science 2022 · 10.1126/science.aba1624</a:t>
            </a:r>
          </a:p>
        </p:txBody>
      </p:sp>
      <p:sp>
        <p:nvSpPr>
          <p:cNvPr id="6" name="">
            <a:extLst xmlns:a="http://schemas.openxmlformats.org/drawingml/2006/main">
              <a:ext uri="{FF2B5EF4-FFF2-40B4-BE49-F238E27FC236}">
                <a16:creationId xmlns:a16="http://schemas.microsoft.com/office/drawing/2014/main" id="{8B97EB3C-7964-4F99-9743-227952A43E57}"/>
              </a:ext>
            </a:extLst>
          </p:cNvPr>
          <p:cNvSpPr>
            <a:spLocks xmlns:a="http://schemas.openxmlformats.org/drawingml/2006/main" noGrp="1"/>
          </p:cNvSpPr>
          <p:nvPr/>
        </p:nvSpPr>
        <p:spPr>
          <a:xfrm xmlns:a="http://schemas.openxmlformats.org/drawingml/2006/main">
            <a:off x="762000" y="2476500"/>
            <a:ext cx="2190750" cy="2190750"/>
          </a:xfrm>
          <a:prstGeom xmlns:a="http://schemas.openxmlformats.org/drawingml/2006/main" prst="roundRect">
            <a:avLst>
              <a:gd name="adj" fmla="val 12174"/>
            </a:avLst>
          </a:prstGeom>
          <a:solidFill xmlns:a="http://schemas.openxmlformats.org/drawingml/2006/main">
            <a:srgbClr val="351B34"/>
          </a:solidFill>
          <a:ln xmlns:a="http://schemas.openxmlformats.org/drawingml/2006/main" w="9525">
            <a:solidFill>
              <a:srgbClr val="68345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2EB6FD2F-DC3E-4D66-A349-E0EB6B07C5C6}"/>
              </a:ext>
            </a:extLst>
          </p:cNvPr>
          <p:cNvSpPr>
            <a:spLocks xmlns:a="http://schemas.openxmlformats.org/drawingml/2006/main" noGrp="1"/>
          </p:cNvSpPr>
          <p:nvPr/>
        </p:nvSpPr>
        <p:spPr>
          <a:xfrm xmlns:a="http://schemas.openxmlformats.org/drawingml/2006/main">
            <a:off x="1095375" y="3095625"/>
            <a:ext cx="15240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100" b="1">
                <a:solidFill>
                  <a:srgbClr val="FFD5E8"/>
                </a:solidFill>
              </a:defRPr>
            </a:pPr>
            <a:r>
              <a:rPr sz="2100" b="1">
                <a:solidFill>
                  <a:srgbClr val="FFD5E8"/>
                </a:solidFill>
              </a:rPr>
              <a:t>tumor</a:t>
            </a:r>
          </a:p>
          <a:p xmlns:a="http://schemas.openxmlformats.org/drawingml/2006/main">
            <a:pPr algn="ctr">
              <a:defRPr sz="2100" b="1">
                <a:solidFill>
                  <a:srgbClr val="FFD5E8"/>
                </a:solidFill>
              </a:defRPr>
            </a:pPr>
            <a:r>
              <a:rPr sz="2100" b="1">
                <a:solidFill>
                  <a:srgbClr val="FFD5E8"/>
                </a:solidFill>
              </a:rPr>
              <a:t>antigen</a:t>
            </a:r>
          </a:p>
        </p:txBody>
      </p:sp>
      <p:sp>
        <p:nvSpPr>
          <p:cNvPr id="8" name="">
            <a:extLst xmlns:a="http://schemas.openxmlformats.org/drawingml/2006/main">
              <a:ext uri="{FF2B5EF4-FFF2-40B4-BE49-F238E27FC236}">
                <a16:creationId xmlns:a16="http://schemas.microsoft.com/office/drawing/2014/main" id="{2BDF47F4-F775-4B70-8490-D446F43F31BD}"/>
              </a:ext>
            </a:extLst>
          </p:cNvPr>
          <p:cNvSpPr>
            <a:spLocks xmlns:a="http://schemas.openxmlformats.org/drawingml/2006/main" noGrp="1"/>
          </p:cNvSpPr>
          <p:nvPr/>
        </p:nvSpPr>
        <p:spPr>
          <a:xfrm xmlns:a="http://schemas.openxmlformats.org/drawingml/2006/main">
            <a:off x="3857625" y="2143125"/>
            <a:ext cx="2190750" cy="952500"/>
          </a:xfrm>
          <a:prstGeom xmlns:a="http://schemas.openxmlformats.org/drawingml/2006/main" prst="roundRect">
            <a:avLst>
              <a:gd name="adj" fmla="val 18000"/>
            </a:avLst>
          </a:prstGeom>
          <a:solidFill xmlns:a="http://schemas.openxmlformats.org/drawingml/2006/main">
            <a:srgbClr val="0E2633"/>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9" name="">
            <a:extLst xmlns:a="http://schemas.openxmlformats.org/drawingml/2006/main">
              <a:ext uri="{FF2B5EF4-FFF2-40B4-BE49-F238E27FC236}">
                <a16:creationId xmlns:a16="http://schemas.microsoft.com/office/drawing/2014/main" id="{33DE35E2-6B86-44D2-92A6-EC229D370248}"/>
              </a:ext>
            </a:extLst>
          </p:cNvPr>
          <p:cNvSpPr>
            <a:spLocks xmlns:a="http://schemas.openxmlformats.org/drawingml/2006/main" noGrp="1"/>
          </p:cNvSpPr>
          <p:nvPr/>
        </p:nvSpPr>
        <p:spPr>
          <a:xfrm xmlns:a="http://schemas.openxmlformats.org/drawingml/2006/main">
            <a:off x="4095750" y="2333625"/>
            <a:ext cx="17145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35D9E6"/>
                </a:solidFill>
              </a:defRPr>
            </a:pPr>
            <a:r>
              <a:rPr sz="1875" b="1">
                <a:solidFill>
                  <a:srgbClr val="35D9E6"/>
                </a:solidFill>
              </a:rPr>
              <a:t>synNotch</a:t>
            </a:r>
          </a:p>
          <a:p xmlns:a="http://schemas.openxmlformats.org/drawingml/2006/main">
            <a:pPr algn="ctr">
              <a:defRPr sz="1875" b="1">
                <a:solidFill>
                  <a:srgbClr val="35D9E6"/>
                </a:solidFill>
              </a:defRPr>
            </a:pPr>
            <a:r>
              <a:rPr sz="1875" b="1">
                <a:solidFill>
                  <a:srgbClr val="35D9E6"/>
                </a:solidFill>
              </a:rPr>
              <a:t>sensor</a:t>
            </a:r>
          </a:p>
        </p:txBody>
      </p:sp>
      <p:sp>
        <p:nvSpPr>
          <p:cNvPr id="10" name="">
            <a:extLst xmlns:a="http://schemas.openxmlformats.org/drawingml/2006/main">
              <a:ext uri="{FF2B5EF4-FFF2-40B4-BE49-F238E27FC236}">
                <a16:creationId xmlns:a16="http://schemas.microsoft.com/office/drawing/2014/main" id="{605F6C1C-7170-46D4-B5F2-80E06750C95F}"/>
              </a:ext>
            </a:extLst>
          </p:cNvPr>
          <p:cNvSpPr>
            <a:spLocks xmlns:a="http://schemas.openxmlformats.org/drawingml/2006/main" noGrp="1"/>
          </p:cNvSpPr>
          <p:nvPr/>
        </p:nvSpPr>
        <p:spPr>
          <a:xfrm xmlns:a="http://schemas.openxmlformats.org/drawingml/2006/main">
            <a:off x="3857625" y="3952875"/>
            <a:ext cx="2190750" cy="952500"/>
          </a:xfrm>
          <a:prstGeom xmlns:a="http://schemas.openxmlformats.org/drawingml/2006/main" prst="roundRect">
            <a:avLst>
              <a:gd name="adj" fmla="val 18000"/>
            </a:avLst>
          </a:prstGeom>
          <a:solidFill xmlns:a="http://schemas.openxmlformats.org/drawingml/2006/main">
            <a:srgbClr val="2A2111"/>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1" name="">
            <a:extLst xmlns:a="http://schemas.openxmlformats.org/drawingml/2006/main">
              <a:ext uri="{FF2B5EF4-FFF2-40B4-BE49-F238E27FC236}">
                <a16:creationId xmlns:a16="http://schemas.microsoft.com/office/drawing/2014/main" id="{F47AAD56-94B0-4B8C-8889-53C80C4B7339}"/>
              </a:ext>
            </a:extLst>
          </p:cNvPr>
          <p:cNvSpPr>
            <a:spLocks xmlns:a="http://schemas.openxmlformats.org/drawingml/2006/main" noGrp="1"/>
          </p:cNvSpPr>
          <p:nvPr/>
        </p:nvSpPr>
        <p:spPr>
          <a:xfrm xmlns:a="http://schemas.openxmlformats.org/drawingml/2006/main">
            <a:off x="4095750" y="4143375"/>
            <a:ext cx="17145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FFBA52"/>
                </a:solidFill>
              </a:defRPr>
            </a:pPr>
            <a:r>
              <a:rPr sz="1875" b="1">
                <a:solidFill>
                  <a:srgbClr val="FFBA52"/>
                </a:solidFill>
              </a:rPr>
              <a:t>inducible</a:t>
            </a:r>
          </a:p>
          <a:p xmlns:a="http://schemas.openxmlformats.org/drawingml/2006/main">
            <a:pPr algn="ctr">
              <a:defRPr sz="1875" b="1">
                <a:solidFill>
                  <a:srgbClr val="FFBA52"/>
                </a:solidFill>
              </a:defRPr>
            </a:pPr>
            <a:r>
              <a:rPr sz="1875" b="1">
                <a:solidFill>
                  <a:srgbClr val="FFBA52"/>
                </a:solidFill>
              </a:rPr>
              <a:t>IL-2</a:t>
            </a:r>
          </a:p>
        </p:txBody>
      </p:sp>
      <p:sp>
        <p:nvSpPr>
          <p:cNvPr id="12" name="">
            <a:extLst xmlns:a="http://schemas.openxmlformats.org/drawingml/2006/main">
              <a:ext uri="{FF2B5EF4-FFF2-40B4-BE49-F238E27FC236}">
                <a16:creationId xmlns:a16="http://schemas.microsoft.com/office/drawing/2014/main" id="{853D56A3-AF58-4F16-A6E3-305E1F6B0CE0}"/>
              </a:ext>
            </a:extLst>
          </p:cNvPr>
          <p:cNvSpPr>
            <a:spLocks xmlns:a="http://schemas.openxmlformats.org/drawingml/2006/main" noGrp="1"/>
          </p:cNvSpPr>
          <p:nvPr/>
        </p:nvSpPr>
        <p:spPr>
          <a:xfrm xmlns:a="http://schemas.openxmlformats.org/drawingml/2006/main">
            <a:off x="7334250" y="2428875"/>
            <a:ext cx="2476500" cy="2476500"/>
          </a:xfrm>
          <a:prstGeom xmlns:a="http://schemas.openxmlformats.org/drawingml/2006/main" prst="ellipse">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3" name="">
            <a:extLst xmlns:a="http://schemas.openxmlformats.org/drawingml/2006/main">
              <a:ext uri="{FF2B5EF4-FFF2-40B4-BE49-F238E27FC236}">
                <a16:creationId xmlns:a16="http://schemas.microsoft.com/office/drawing/2014/main" id="{7167A377-3A77-41D0-AAEB-9ED6F48F3004}"/>
              </a:ext>
            </a:extLst>
          </p:cNvPr>
          <p:cNvSpPr>
            <a:spLocks xmlns:a="http://schemas.openxmlformats.org/drawingml/2006/main" noGrp="1"/>
          </p:cNvSpPr>
          <p:nvPr/>
        </p:nvSpPr>
        <p:spPr>
          <a:xfrm xmlns:a="http://schemas.openxmlformats.org/drawingml/2006/main">
            <a:off x="7620000" y="3190875"/>
            <a:ext cx="19050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071018"/>
                </a:solidFill>
              </a:defRPr>
            </a:pPr>
            <a:r>
              <a:rPr sz="1800" b="1">
                <a:solidFill>
                  <a:srgbClr val="071018"/>
                </a:solidFill>
              </a:rPr>
              <a:t>co-encoded IL-2</a:t>
            </a:r>
          </a:p>
          <a:p xmlns:a="http://schemas.openxmlformats.org/drawingml/2006/main">
            <a:pPr algn="ctr">
              <a:defRPr sz="1800" b="1">
                <a:solidFill>
                  <a:srgbClr val="071018"/>
                </a:solidFill>
              </a:defRPr>
            </a:pPr>
            <a:r>
              <a:rPr sz="1800" b="1">
                <a:solidFill>
                  <a:srgbClr val="071018"/>
                </a:solidFill>
              </a:rPr>
              <a:t>production + response</a:t>
            </a:r>
          </a:p>
        </p:txBody>
      </p:sp>
      <p:sp>
        <p:nvSpPr>
          <p:cNvPr id="14" name="">
            <a:extLst xmlns:a="http://schemas.openxmlformats.org/drawingml/2006/main">
              <a:ext uri="{FF2B5EF4-FFF2-40B4-BE49-F238E27FC236}">
                <a16:creationId xmlns:a16="http://schemas.microsoft.com/office/drawing/2014/main" id="{DCB572D0-ACB1-422B-9FED-63FDD8C7A05D}"/>
              </a:ext>
            </a:extLst>
          </p:cNvPr>
          <p:cNvSpPr>
            <a:spLocks xmlns:a="http://schemas.openxmlformats.org/drawingml/2006/main" noGrp="1"/>
          </p:cNvSpPr>
          <p:nvPr/>
        </p:nvSpPr>
        <p:spPr>
          <a:xfrm xmlns:a="http://schemas.openxmlformats.org/drawingml/2006/main">
            <a:off x="10001250" y="2905125"/>
            <a:ext cx="1428750" cy="1143000"/>
          </a:xfrm>
          <a:prstGeom xmlns:a="http://schemas.openxmlformats.org/drawingml/2006/main" prst="roundRect">
            <a:avLst>
              <a:gd name="adj" fmla="val 15000"/>
            </a:avLst>
          </a:prstGeom>
          <a:solidFill xmlns:a="http://schemas.openxmlformats.org/drawingml/2006/main">
            <a:srgbClr val="183025"/>
          </a:solidFill>
          <a:ln xmlns:a="http://schemas.openxmlformats.org/drawingml/2006/main" w="9525">
            <a:solidFill>
              <a:srgbClr val="61D69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5" name="">
            <a:extLst xmlns:a="http://schemas.openxmlformats.org/drawingml/2006/main">
              <a:ext uri="{FF2B5EF4-FFF2-40B4-BE49-F238E27FC236}">
                <a16:creationId xmlns:a16="http://schemas.microsoft.com/office/drawing/2014/main" id="{B97810EE-0949-4F15-BFD4-F949945CE8DD}"/>
              </a:ext>
            </a:extLst>
          </p:cNvPr>
          <p:cNvSpPr>
            <a:spLocks xmlns:a="http://schemas.openxmlformats.org/drawingml/2006/main" noGrp="1"/>
          </p:cNvSpPr>
          <p:nvPr/>
        </p:nvSpPr>
        <p:spPr>
          <a:xfrm xmlns:a="http://schemas.openxmlformats.org/drawingml/2006/main">
            <a:off x="10191750" y="3190875"/>
            <a:ext cx="10477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61D69D"/>
                </a:solidFill>
              </a:defRPr>
            </a:pPr>
            <a:r>
              <a:rPr sz="1800" b="1">
                <a:solidFill>
                  <a:srgbClr val="61D69D"/>
                </a:solidFill>
              </a:rPr>
              <a:t>CAR/TCR</a:t>
            </a:r>
          </a:p>
          <a:p xmlns:a="http://schemas.openxmlformats.org/drawingml/2006/main">
            <a:pPr algn="ctr">
              <a:defRPr sz="1800" b="1">
                <a:solidFill>
                  <a:srgbClr val="61D69D"/>
                </a:solidFill>
              </a:defRPr>
            </a:pPr>
            <a:r>
              <a:rPr sz="1800" b="1">
                <a:solidFill>
                  <a:srgbClr val="61D69D"/>
                </a:solidFill>
              </a:rPr>
              <a:t>killing</a:t>
            </a:r>
          </a:p>
        </p:txBody>
      </p:sp>
      <p:cxnSp>
        <p:nvCxnSpPr>
          <p:cNvPr id="36" name=""/>
          <p:cNvCxnSpPr>
            <a:stCxn xmlns:a="http://schemas.openxmlformats.org/drawingml/2006/main" id="6" idx="3"/>
            <a:endCxn xmlns:a="http://schemas.openxmlformats.org/drawingml/2006/main" id="8" idx="1"/>
          </p:cNvCxnSpPr>
          <p:nvPr/>
        </p:nvCxnSpPr>
        <p:spPr>
          <a:xfrm xmlns:a="http://schemas.openxmlformats.org/drawingml/2006/main" flipV="1">
            <a:off x="2952750" y="2619375"/>
            <a:ext cx="904875" cy="952500"/>
          </a:xfrm>
          <a:prstGeom xmlns:a="http://schemas.openxmlformats.org/drawingml/2006/main" prst="straightConnector1">
            <a:avLst/>
          </a:prstGeom>
          <a:ln xmlns:a="http://schemas.openxmlformats.org/drawingml/2006/main" w="19050">
            <a:solidFill>
              <a:srgbClr val="35D9E6"/>
            </a:solidFill>
            <a:prstDash val="solid"/>
            <a:tailEnd type="arrow" w="med" len="med"/>
          </a:ln>
        </p:spPr>
      </p:cxnSp>
      <p:cxnSp>
        <p:nvCxnSpPr>
          <p:cNvPr id="37" name=""/>
          <p:cNvCxnSpPr>
            <a:stCxn xmlns:a="http://schemas.openxmlformats.org/drawingml/2006/main" id="8" idx="2"/>
            <a:endCxn xmlns:a="http://schemas.openxmlformats.org/drawingml/2006/main" id="10" idx="0"/>
          </p:cNvCxnSpPr>
          <p:nvPr/>
        </p:nvCxnSpPr>
        <p:spPr>
          <a:xfrm xmlns:a="http://schemas.openxmlformats.org/drawingml/2006/main">
            <a:off x="4953000" y="3095625"/>
            <a:ext cx="0" cy="857250"/>
          </a:xfrm>
          <a:prstGeom xmlns:a="http://schemas.openxmlformats.org/drawingml/2006/main" prst="straightConnector1">
            <a:avLst/>
          </a:prstGeom>
          <a:ln xmlns:a="http://schemas.openxmlformats.org/drawingml/2006/main" w="19050">
            <a:solidFill>
              <a:srgbClr val="FFBA52"/>
            </a:solidFill>
            <a:prstDash val="solid"/>
            <a:tailEnd type="arrow" w="med" len="med"/>
          </a:ln>
        </p:spPr>
      </p:cxnSp>
      <p:cxnSp>
        <p:nvCxnSpPr>
          <p:cNvPr id="38" name=""/>
          <p:cNvCxnSpPr>
            <a:stCxn xmlns:a="http://schemas.openxmlformats.org/drawingml/2006/main" id="10" idx="3"/>
            <a:endCxn xmlns:a="http://schemas.openxmlformats.org/drawingml/2006/main" id="12" idx="2"/>
          </p:cNvCxnSpPr>
          <p:nvPr/>
        </p:nvCxnSpPr>
        <p:spPr>
          <a:xfrm xmlns:a="http://schemas.openxmlformats.org/drawingml/2006/main" flipV="1">
            <a:off x="6048375" y="3667125"/>
            <a:ext cx="1285875" cy="762000"/>
          </a:xfrm>
          <a:prstGeom xmlns:a="http://schemas.openxmlformats.org/drawingml/2006/main" prst="straightConnector1">
            <a:avLst/>
          </a:prstGeom>
          <a:ln xmlns:a="http://schemas.openxmlformats.org/drawingml/2006/main" w="19050">
            <a:solidFill>
              <a:srgbClr val="FFBA52"/>
            </a:solidFill>
            <a:prstDash val="solid"/>
            <a:tailEnd type="arrow" w="med" len="med"/>
          </a:ln>
        </p:spPr>
      </p:cxnSp>
      <p:cxnSp>
        <p:nvCxnSpPr>
          <p:cNvPr id="39" name=""/>
          <p:cNvCxnSpPr>
            <a:stCxn xmlns:a="http://schemas.openxmlformats.org/drawingml/2006/main" id="12" idx="6"/>
            <a:endCxn xmlns:a="http://schemas.openxmlformats.org/drawingml/2006/main" id="14" idx="1"/>
          </p:cNvCxnSpPr>
          <p:nvPr/>
        </p:nvCxnSpPr>
        <p:spPr>
          <a:xfrm xmlns:a="http://schemas.openxmlformats.org/drawingml/2006/main" flipV="1">
            <a:off x="9810750" y="3476625"/>
            <a:ext cx="190500" cy="190500"/>
          </a:xfrm>
          <a:prstGeom xmlns:a="http://schemas.openxmlformats.org/drawingml/2006/main" prst="straightConnector1">
            <a:avLst/>
          </a:prstGeom>
          <a:ln xmlns:a="http://schemas.openxmlformats.org/drawingml/2006/main" w="19050">
            <a:solidFill>
              <a:srgbClr val="61D69D"/>
            </a:solidFill>
            <a:prstDash val="solid"/>
            <a:tailEnd type="arrow" w="med" len="med"/>
          </a:ln>
        </p:spPr>
      </p:cxnSp>
      <p:sp>
        <p:nvSpPr>
          <p:cNvPr id="20" name="">
            <a:extLst xmlns:a="http://schemas.openxmlformats.org/drawingml/2006/main">
              <a:ext uri="{FF2B5EF4-FFF2-40B4-BE49-F238E27FC236}">
                <a16:creationId xmlns:a16="http://schemas.microsoft.com/office/drawing/2014/main" id="{9311E4C3-2166-4C69-A4F8-30265336C49C}"/>
              </a:ext>
            </a:extLst>
          </p:cNvPr>
          <p:cNvSpPr>
            <a:spLocks xmlns:a="http://schemas.openxmlformats.org/drawingml/2006/main" noGrp="1"/>
          </p:cNvSpPr>
          <p:nvPr/>
        </p:nvSpPr>
        <p:spPr>
          <a:xfrm xmlns:a="http://schemas.openxmlformats.org/drawingml/2006/main">
            <a:off x="1714500" y="5619750"/>
            <a:ext cx="885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1">
                <a:solidFill>
                  <a:srgbClr val="D9E9EF"/>
                </a:solidFill>
              </a:defRPr>
            </a:pPr>
            <a:r>
              <a:rPr sz="1725" b="1">
                <a:solidFill>
                  <a:srgbClr val="D9E9EF"/>
                </a:solidFill>
              </a:rPr>
              <a:t>Orthogonal sensing initiates growth; a separate receptor executes killing.</a:t>
            </a:r>
          </a:p>
        </p:txBody>
      </p:sp>
    </p:spTree>
    <p:extLst>
      <p:ext uri="{BB962C8B-B14F-4D97-AF65-F5344CB8AC3E}">
        <p14:creationId xmlns:p14="http://schemas.microsoft.com/office/powerpoint/2010/main" val="1409138641"/>
      </p:ext>
    </p:extLst>
  </p:cSld>
</p:sld>
</file>

<file path=ppt/slides/slide7.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27" name="">
            <a:extLst xmlns:a="http://schemas.openxmlformats.org/drawingml/2006/main">
              <a:ext uri="{FF2B5EF4-FFF2-40B4-BE49-F238E27FC236}">
                <a16:creationId xmlns:a16="http://schemas.microsoft.com/office/drawing/2014/main" id="{ECA92167-6349-420E-A1FF-3D23334D60D2}"/>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PRECLINICAL RESULTS</a:t>
            </a:r>
          </a:p>
        </p:txBody>
      </p:sp>
      <p:sp>
        <p:nvSpPr>
          <p:cNvPr id="2" name="">
            <a:extLst xmlns:a="http://schemas.openxmlformats.org/drawingml/2006/main">
              <a:ext uri="{FF2B5EF4-FFF2-40B4-BE49-F238E27FC236}">
                <a16:creationId xmlns:a16="http://schemas.microsoft.com/office/drawing/2014/main" id="{02C66BC8-F81F-4FF5-8237-933E559FC959}"/>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What the published evidence supports</a:t>
            </a:r>
          </a:p>
        </p:txBody>
      </p:sp>
      <p:sp>
        <p:nvSpPr>
          <p:cNvPr id="3" name="">
            <a:extLst xmlns:a="http://schemas.openxmlformats.org/drawingml/2006/main">
              <a:ext uri="{FF2B5EF4-FFF2-40B4-BE49-F238E27FC236}">
                <a16:creationId xmlns:a16="http://schemas.microsoft.com/office/drawing/2014/main" id="{05EA220C-6C64-4DD4-B7D6-CEFAFDA18199}"/>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A19F292B-F1A6-49DA-A8C6-2033413B3569}"/>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07</a:t>
            </a:r>
          </a:p>
        </p:txBody>
      </p:sp>
      <p:sp>
        <p:nvSpPr>
          <p:cNvPr id="5" name="">
            <a:extLst xmlns:a="http://schemas.openxmlformats.org/drawingml/2006/main">
              <a:ext uri="{FF2B5EF4-FFF2-40B4-BE49-F238E27FC236}">
                <a16:creationId xmlns:a16="http://schemas.microsoft.com/office/drawing/2014/main" id="{CC279E1A-FDD4-4348-A10E-DC8D672828EA}"/>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Allen et al. 2022; Bhargava UCSF and Lindau talks</a:t>
            </a:r>
          </a:p>
        </p:txBody>
      </p:sp>
      <p:sp>
        <p:nvSpPr>
          <p:cNvPr id="6" name="">
            <a:extLst xmlns:a="http://schemas.openxmlformats.org/drawingml/2006/main">
              <a:ext uri="{FF2B5EF4-FFF2-40B4-BE49-F238E27FC236}">
                <a16:creationId xmlns:a16="http://schemas.microsoft.com/office/drawing/2014/main" id="{C6A5FBEF-41CD-42BE-A720-75830A27B7B8}"/>
              </a:ext>
            </a:extLst>
          </p:cNvPr>
          <p:cNvSpPr>
            <a:spLocks xmlns:a="http://schemas.openxmlformats.org/drawingml/2006/main" noGrp="1"/>
          </p:cNvSpPr>
          <p:nvPr/>
        </p:nvSpPr>
        <p:spPr>
          <a:xfrm xmlns:a="http://schemas.openxmlformats.org/drawingml/2006/main">
            <a:off x="857250" y="2333625"/>
            <a:ext cx="2286000" cy="2762250"/>
          </a:xfrm>
          <a:prstGeom xmlns:a="http://schemas.openxmlformats.org/drawingml/2006/main" prst="roundRect">
            <a:avLst>
              <a:gd name="adj" fmla="val 8333"/>
            </a:avLst>
          </a:prstGeom>
          <a:solidFill xmlns:a="http://schemas.openxmlformats.org/drawingml/2006/main">
            <a:srgbClr val="0C1923"/>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FDAB92B0-D295-413D-9539-E4AE9117E2E9}"/>
              </a:ext>
            </a:extLst>
          </p:cNvPr>
          <p:cNvSpPr>
            <a:spLocks xmlns:a="http://schemas.openxmlformats.org/drawingml/2006/main" noGrp="1"/>
          </p:cNvSpPr>
          <p:nvPr/>
        </p:nvSpPr>
        <p:spPr>
          <a:xfrm xmlns:a="http://schemas.openxmlformats.org/drawingml/2006/main">
            <a:off x="1047750" y="2552700"/>
            <a:ext cx="190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FFAFF"/>
                </a:solidFill>
              </a:defRPr>
            </a:pPr>
            <a:r>
              <a:rPr sz="1650" b="1">
                <a:solidFill>
                  <a:srgbClr val="EFFAFF"/>
                </a:solidFill>
              </a:rPr>
              <a:t>Local T-cell</a:t>
            </a:r>
          </a:p>
          <a:p xmlns:a="http://schemas.openxmlformats.org/drawingml/2006/main">
            <a:pPr algn="ctr">
              <a:defRPr sz="1650" b="1">
                <a:solidFill>
                  <a:srgbClr val="EFFAFF"/>
                </a:solidFill>
              </a:defRPr>
            </a:pPr>
            <a:r>
              <a:rPr sz="1650" b="1">
                <a:solidFill>
                  <a:srgbClr val="EFFAFF"/>
                </a:solidFill>
              </a:rPr>
              <a:t>accumulation</a:t>
            </a:r>
          </a:p>
        </p:txBody>
      </p:sp>
      <p:sp>
        <p:nvSpPr>
          <p:cNvPr id="8" name="">
            <a:extLst xmlns:a="http://schemas.openxmlformats.org/drawingml/2006/main">
              <a:ext uri="{FF2B5EF4-FFF2-40B4-BE49-F238E27FC236}">
                <a16:creationId xmlns:a16="http://schemas.microsoft.com/office/drawing/2014/main" id="{9C547100-3E86-4047-9C97-3BE67F87399C}"/>
              </a:ext>
            </a:extLst>
          </p:cNvPr>
          <p:cNvSpPr>
            <a:spLocks xmlns:a="http://schemas.openxmlformats.org/drawingml/2006/main" noGrp="1"/>
          </p:cNvSpPr>
          <p:nvPr/>
        </p:nvSpPr>
        <p:spPr>
          <a:xfrm xmlns:a="http://schemas.openxmlformats.org/drawingml/2006/main">
            <a:off x="1285875" y="3333750"/>
            <a:ext cx="1428750" cy="1238250"/>
          </a:xfrm>
          <a:prstGeom xmlns:a="http://schemas.openxmlformats.org/drawingml/2006/main" prst="roundRect">
            <a:avLst>
              <a:gd name="adj" fmla="val 10769"/>
            </a:avLst>
          </a:prstGeom>
          <a:solidFill xmlns:a="http://schemas.openxmlformats.org/drawingml/2006/main">
            <a:srgbClr val="08121A"/>
          </a:solidFill>
          <a:ln xmlns:a="http://schemas.openxmlformats.org/drawingml/2006/main" w="9525">
            <a:solidFill>
              <a:srgbClr val="21374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9" name="">
            <a:extLst xmlns:a="http://schemas.openxmlformats.org/drawingml/2006/main">
              <a:ext uri="{FF2B5EF4-FFF2-40B4-BE49-F238E27FC236}">
                <a16:creationId xmlns:a16="http://schemas.microsoft.com/office/drawing/2014/main" id="{1BEC1ABE-260C-4BCF-8D38-A4212265D260}"/>
              </a:ext>
            </a:extLst>
          </p:cNvPr>
          <p:cNvSpPr>
            <a:spLocks xmlns:a="http://schemas.openxmlformats.org/drawingml/2006/main" noGrp="1"/>
          </p:cNvSpPr>
          <p:nvPr/>
        </p:nvSpPr>
        <p:spPr>
          <a:xfrm xmlns:a="http://schemas.openxmlformats.org/drawingml/2006/main">
            <a:off x="1285875" y="3733800"/>
            <a:ext cx="1428750" cy="838200"/>
          </a:xfrm>
          <a:prstGeom xmlns:a="http://schemas.openxmlformats.org/drawingml/2006/main" prst="roundRect">
            <a:avLst>
              <a:gd name="adj" fmla="val 11364"/>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0" name="">
            <a:extLst xmlns:a="http://schemas.openxmlformats.org/drawingml/2006/main">
              <a:ext uri="{FF2B5EF4-FFF2-40B4-BE49-F238E27FC236}">
                <a16:creationId xmlns:a16="http://schemas.microsoft.com/office/drawing/2014/main" id="{5492C0D7-8F38-4E1F-BB1D-29AB998AC1DC}"/>
              </a:ext>
            </a:extLst>
          </p:cNvPr>
          <p:cNvSpPr>
            <a:spLocks xmlns:a="http://schemas.openxmlformats.org/drawingml/2006/main" noGrp="1"/>
          </p:cNvSpPr>
          <p:nvPr/>
        </p:nvSpPr>
        <p:spPr>
          <a:xfrm xmlns:a="http://schemas.openxmlformats.org/drawingml/2006/main">
            <a:off x="1190625" y="4686300"/>
            <a:ext cx="1619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00" b="1">
                <a:solidFill>
                  <a:srgbClr val="61D69D"/>
                </a:solidFill>
              </a:defRPr>
            </a:pPr>
            <a:r>
              <a:rPr sz="1200" b="1">
                <a:solidFill>
                  <a:srgbClr val="61D69D"/>
                </a:solidFill>
              </a:rPr>
              <a:t>supported</a:t>
            </a:r>
          </a:p>
          <a:p xmlns:a="http://schemas.openxmlformats.org/drawingml/2006/main">
            <a:pPr algn="ctr">
              <a:defRPr sz="1200" b="1">
                <a:solidFill>
                  <a:srgbClr val="61D69D"/>
                </a:solidFill>
              </a:defRPr>
            </a:pPr>
            <a:r>
              <a:rPr sz="1200" b="1">
                <a:solidFill>
                  <a:srgbClr val="61D69D"/>
                </a:solidFill>
              </a:rPr>
              <a:t>in tested models</a:t>
            </a:r>
          </a:p>
        </p:txBody>
      </p:sp>
      <p:sp>
        <p:nvSpPr>
          <p:cNvPr id="11" name="">
            <a:extLst xmlns:a="http://schemas.openxmlformats.org/drawingml/2006/main">
              <a:ext uri="{FF2B5EF4-FFF2-40B4-BE49-F238E27FC236}">
                <a16:creationId xmlns:a16="http://schemas.microsoft.com/office/drawing/2014/main" id="{33BE48DE-6DB8-4C6A-92F0-296C04CE72F3}"/>
              </a:ext>
            </a:extLst>
          </p:cNvPr>
          <p:cNvSpPr>
            <a:spLocks xmlns:a="http://schemas.openxmlformats.org/drawingml/2006/main" noGrp="1"/>
          </p:cNvSpPr>
          <p:nvPr/>
        </p:nvSpPr>
        <p:spPr>
          <a:xfrm xmlns:a="http://schemas.openxmlformats.org/drawingml/2006/main">
            <a:off x="3619500" y="2333625"/>
            <a:ext cx="2286000" cy="2762250"/>
          </a:xfrm>
          <a:prstGeom xmlns:a="http://schemas.openxmlformats.org/drawingml/2006/main" prst="roundRect">
            <a:avLst>
              <a:gd name="adj" fmla="val 8333"/>
            </a:avLst>
          </a:prstGeom>
          <a:solidFill xmlns:a="http://schemas.openxmlformats.org/drawingml/2006/main">
            <a:srgbClr val="0C1923"/>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2" name="">
            <a:extLst xmlns:a="http://schemas.openxmlformats.org/drawingml/2006/main">
              <a:ext uri="{FF2B5EF4-FFF2-40B4-BE49-F238E27FC236}">
                <a16:creationId xmlns:a16="http://schemas.microsoft.com/office/drawing/2014/main" id="{8ECE02FB-86D9-4117-837B-46C4322D1A0B}"/>
              </a:ext>
            </a:extLst>
          </p:cNvPr>
          <p:cNvSpPr>
            <a:spLocks xmlns:a="http://schemas.openxmlformats.org/drawingml/2006/main" noGrp="1"/>
          </p:cNvSpPr>
          <p:nvPr/>
        </p:nvSpPr>
        <p:spPr>
          <a:xfrm xmlns:a="http://schemas.openxmlformats.org/drawingml/2006/main">
            <a:off x="3810000" y="2552700"/>
            <a:ext cx="190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FFAFF"/>
                </a:solidFill>
              </a:defRPr>
            </a:pPr>
            <a:r>
              <a:rPr sz="1650" b="1">
                <a:solidFill>
                  <a:srgbClr val="EFFAFF"/>
                </a:solidFill>
              </a:rPr>
              <a:t>Tumor control</a:t>
            </a:r>
          </a:p>
        </p:txBody>
      </p:sp>
      <p:sp>
        <p:nvSpPr>
          <p:cNvPr id="13" name="">
            <a:extLst xmlns:a="http://schemas.openxmlformats.org/drawingml/2006/main">
              <a:ext uri="{FF2B5EF4-FFF2-40B4-BE49-F238E27FC236}">
                <a16:creationId xmlns:a16="http://schemas.microsoft.com/office/drawing/2014/main" id="{C4CF0DDC-1AAE-4ED8-B510-3FEC237F2075}"/>
              </a:ext>
            </a:extLst>
          </p:cNvPr>
          <p:cNvSpPr>
            <a:spLocks xmlns:a="http://schemas.openxmlformats.org/drawingml/2006/main" noGrp="1"/>
          </p:cNvSpPr>
          <p:nvPr/>
        </p:nvSpPr>
        <p:spPr>
          <a:xfrm xmlns:a="http://schemas.openxmlformats.org/drawingml/2006/main">
            <a:off x="4048125" y="3333750"/>
            <a:ext cx="1428750" cy="1238250"/>
          </a:xfrm>
          <a:prstGeom xmlns:a="http://schemas.openxmlformats.org/drawingml/2006/main" prst="roundRect">
            <a:avLst>
              <a:gd name="adj" fmla="val 10769"/>
            </a:avLst>
          </a:prstGeom>
          <a:solidFill xmlns:a="http://schemas.openxmlformats.org/drawingml/2006/main">
            <a:srgbClr val="08121A"/>
          </a:solidFill>
          <a:ln xmlns:a="http://schemas.openxmlformats.org/drawingml/2006/main" w="9525">
            <a:solidFill>
              <a:srgbClr val="21374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4" name="">
            <a:extLst xmlns:a="http://schemas.openxmlformats.org/drawingml/2006/main">
              <a:ext uri="{FF2B5EF4-FFF2-40B4-BE49-F238E27FC236}">
                <a16:creationId xmlns:a16="http://schemas.microsoft.com/office/drawing/2014/main" id="{0AD78572-DD9A-4D51-887C-DB4C03E6A482}"/>
              </a:ext>
            </a:extLst>
          </p:cNvPr>
          <p:cNvSpPr>
            <a:spLocks xmlns:a="http://schemas.openxmlformats.org/drawingml/2006/main" noGrp="1"/>
          </p:cNvSpPr>
          <p:nvPr/>
        </p:nvSpPr>
        <p:spPr>
          <a:xfrm xmlns:a="http://schemas.openxmlformats.org/drawingml/2006/main">
            <a:off x="4048125" y="3695700"/>
            <a:ext cx="1428750" cy="876300"/>
          </a:xfrm>
          <a:prstGeom xmlns:a="http://schemas.openxmlformats.org/drawingml/2006/main" prst="roundRect">
            <a:avLst>
              <a:gd name="adj" fmla="val 10870"/>
            </a:avLst>
          </a:prstGeom>
          <a:solidFill xmlns:a="http://schemas.openxmlformats.org/drawingml/2006/main">
            <a:srgbClr val="61D69D"/>
          </a:solidFill>
          <a:ln xmlns:a="http://schemas.openxmlformats.org/drawingml/2006/main" w="9525">
            <a:solidFill>
              <a:srgbClr val="61D69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5" name="">
            <a:extLst xmlns:a="http://schemas.openxmlformats.org/drawingml/2006/main">
              <a:ext uri="{FF2B5EF4-FFF2-40B4-BE49-F238E27FC236}">
                <a16:creationId xmlns:a16="http://schemas.microsoft.com/office/drawing/2014/main" id="{525E1572-B781-412F-8D84-948CC443FC5F}"/>
              </a:ext>
            </a:extLst>
          </p:cNvPr>
          <p:cNvSpPr>
            <a:spLocks xmlns:a="http://schemas.openxmlformats.org/drawingml/2006/main" noGrp="1"/>
          </p:cNvSpPr>
          <p:nvPr/>
        </p:nvSpPr>
        <p:spPr>
          <a:xfrm xmlns:a="http://schemas.openxmlformats.org/drawingml/2006/main">
            <a:off x="3952875" y="4686300"/>
            <a:ext cx="1619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00" b="1">
                <a:solidFill>
                  <a:srgbClr val="61D69D"/>
                </a:solidFill>
              </a:defRPr>
            </a:pPr>
            <a:r>
              <a:rPr sz="1200" b="1">
                <a:solidFill>
                  <a:srgbClr val="61D69D"/>
                </a:solidFill>
              </a:rPr>
              <a:t>supported</a:t>
            </a:r>
          </a:p>
          <a:p xmlns:a="http://schemas.openxmlformats.org/drawingml/2006/main">
            <a:pPr algn="ctr">
              <a:defRPr sz="1200" b="1">
                <a:solidFill>
                  <a:srgbClr val="61D69D"/>
                </a:solidFill>
              </a:defRPr>
            </a:pPr>
            <a:r>
              <a:rPr sz="1200" b="1">
                <a:solidFill>
                  <a:srgbClr val="61D69D"/>
                </a:solidFill>
              </a:rPr>
              <a:t>in tested models</a:t>
            </a:r>
          </a:p>
        </p:txBody>
      </p:sp>
      <p:sp>
        <p:nvSpPr>
          <p:cNvPr id="16" name="">
            <a:extLst xmlns:a="http://schemas.openxmlformats.org/drawingml/2006/main">
              <a:ext uri="{FF2B5EF4-FFF2-40B4-BE49-F238E27FC236}">
                <a16:creationId xmlns:a16="http://schemas.microsoft.com/office/drawing/2014/main" id="{92AADE45-8960-42CC-95DF-3C46E557DEE6}"/>
              </a:ext>
            </a:extLst>
          </p:cNvPr>
          <p:cNvSpPr>
            <a:spLocks xmlns:a="http://schemas.openxmlformats.org/drawingml/2006/main" noGrp="1"/>
          </p:cNvSpPr>
          <p:nvPr/>
        </p:nvSpPr>
        <p:spPr>
          <a:xfrm xmlns:a="http://schemas.openxmlformats.org/drawingml/2006/main">
            <a:off x="6381750" y="2333625"/>
            <a:ext cx="2286000" cy="2762250"/>
          </a:xfrm>
          <a:prstGeom xmlns:a="http://schemas.openxmlformats.org/drawingml/2006/main" prst="roundRect">
            <a:avLst>
              <a:gd name="adj" fmla="val 8333"/>
            </a:avLst>
          </a:prstGeom>
          <a:solidFill xmlns:a="http://schemas.openxmlformats.org/drawingml/2006/main">
            <a:srgbClr val="0C1923"/>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7" name="">
            <a:extLst xmlns:a="http://schemas.openxmlformats.org/drawingml/2006/main">
              <a:ext uri="{FF2B5EF4-FFF2-40B4-BE49-F238E27FC236}">
                <a16:creationId xmlns:a16="http://schemas.microsoft.com/office/drawing/2014/main" id="{C4B02326-9972-41C6-AE75-F87E2BDED446}"/>
              </a:ext>
            </a:extLst>
          </p:cNvPr>
          <p:cNvSpPr>
            <a:spLocks xmlns:a="http://schemas.openxmlformats.org/drawingml/2006/main" noGrp="1"/>
          </p:cNvSpPr>
          <p:nvPr/>
        </p:nvSpPr>
        <p:spPr>
          <a:xfrm xmlns:a="http://schemas.openxmlformats.org/drawingml/2006/main">
            <a:off x="6572250" y="2552700"/>
            <a:ext cx="190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FFAFF"/>
                </a:solidFill>
              </a:defRPr>
            </a:pPr>
            <a:r>
              <a:rPr sz="1650" b="1">
                <a:solidFill>
                  <a:srgbClr val="EFFAFF"/>
                </a:solidFill>
              </a:rPr>
              <a:t>Survival</a:t>
            </a:r>
          </a:p>
        </p:txBody>
      </p:sp>
      <p:sp>
        <p:nvSpPr>
          <p:cNvPr id="18" name="">
            <a:extLst xmlns:a="http://schemas.openxmlformats.org/drawingml/2006/main">
              <a:ext uri="{FF2B5EF4-FFF2-40B4-BE49-F238E27FC236}">
                <a16:creationId xmlns:a16="http://schemas.microsoft.com/office/drawing/2014/main" id="{B92B20C6-0DD1-4041-B682-10ADED33C178}"/>
              </a:ext>
            </a:extLst>
          </p:cNvPr>
          <p:cNvSpPr>
            <a:spLocks xmlns:a="http://schemas.openxmlformats.org/drawingml/2006/main" noGrp="1"/>
          </p:cNvSpPr>
          <p:nvPr/>
        </p:nvSpPr>
        <p:spPr>
          <a:xfrm xmlns:a="http://schemas.openxmlformats.org/drawingml/2006/main">
            <a:off x="6810375" y="3333750"/>
            <a:ext cx="1428750" cy="1238250"/>
          </a:xfrm>
          <a:prstGeom xmlns:a="http://schemas.openxmlformats.org/drawingml/2006/main" prst="roundRect">
            <a:avLst>
              <a:gd name="adj" fmla="val 10769"/>
            </a:avLst>
          </a:prstGeom>
          <a:solidFill xmlns:a="http://schemas.openxmlformats.org/drawingml/2006/main">
            <a:srgbClr val="08121A"/>
          </a:solidFill>
          <a:ln xmlns:a="http://schemas.openxmlformats.org/drawingml/2006/main" w="9525">
            <a:solidFill>
              <a:srgbClr val="21374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9" name="">
            <a:extLst xmlns:a="http://schemas.openxmlformats.org/drawingml/2006/main">
              <a:ext uri="{FF2B5EF4-FFF2-40B4-BE49-F238E27FC236}">
                <a16:creationId xmlns:a16="http://schemas.microsoft.com/office/drawing/2014/main" id="{65FC1156-0650-44F6-89D4-318977C46FA8}"/>
              </a:ext>
            </a:extLst>
          </p:cNvPr>
          <p:cNvSpPr>
            <a:spLocks xmlns:a="http://schemas.openxmlformats.org/drawingml/2006/main" noGrp="1"/>
          </p:cNvSpPr>
          <p:nvPr/>
        </p:nvSpPr>
        <p:spPr>
          <a:xfrm xmlns:a="http://schemas.openxmlformats.org/drawingml/2006/main">
            <a:off x="6810375" y="3752850"/>
            <a:ext cx="1428750" cy="819150"/>
          </a:xfrm>
          <a:prstGeom xmlns:a="http://schemas.openxmlformats.org/drawingml/2006/main" prst="roundRect">
            <a:avLst>
              <a:gd name="adj" fmla="val 11628"/>
            </a:avLst>
          </a:prstGeom>
          <a:solidFill xmlns:a="http://schemas.openxmlformats.org/drawingml/2006/main">
            <a:srgbClr val="FFBA52"/>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0" name="">
            <a:extLst xmlns:a="http://schemas.openxmlformats.org/drawingml/2006/main">
              <a:ext uri="{FF2B5EF4-FFF2-40B4-BE49-F238E27FC236}">
                <a16:creationId xmlns:a16="http://schemas.microsoft.com/office/drawing/2014/main" id="{3F57A94D-F506-492B-92E2-B003E2CD5388}"/>
              </a:ext>
            </a:extLst>
          </p:cNvPr>
          <p:cNvSpPr>
            <a:spLocks xmlns:a="http://schemas.openxmlformats.org/drawingml/2006/main" noGrp="1"/>
          </p:cNvSpPr>
          <p:nvPr/>
        </p:nvSpPr>
        <p:spPr>
          <a:xfrm xmlns:a="http://schemas.openxmlformats.org/drawingml/2006/main">
            <a:off x="6715125" y="4686300"/>
            <a:ext cx="1619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00" b="1">
                <a:solidFill>
                  <a:srgbClr val="61D69D"/>
                </a:solidFill>
              </a:defRPr>
            </a:pPr>
            <a:r>
              <a:rPr sz="1200" b="1">
                <a:solidFill>
                  <a:srgbClr val="61D69D"/>
                </a:solidFill>
              </a:rPr>
              <a:t>supported</a:t>
            </a:r>
          </a:p>
          <a:p xmlns:a="http://schemas.openxmlformats.org/drawingml/2006/main">
            <a:pPr algn="ctr">
              <a:defRPr sz="1200" b="1">
                <a:solidFill>
                  <a:srgbClr val="61D69D"/>
                </a:solidFill>
              </a:defRPr>
            </a:pPr>
            <a:r>
              <a:rPr sz="1200" b="1">
                <a:solidFill>
                  <a:srgbClr val="61D69D"/>
                </a:solidFill>
              </a:rPr>
              <a:t>in tested models</a:t>
            </a:r>
          </a:p>
        </p:txBody>
      </p:sp>
      <p:sp>
        <p:nvSpPr>
          <p:cNvPr id="21" name="">
            <a:extLst xmlns:a="http://schemas.openxmlformats.org/drawingml/2006/main">
              <a:ext uri="{FF2B5EF4-FFF2-40B4-BE49-F238E27FC236}">
                <a16:creationId xmlns:a16="http://schemas.microsoft.com/office/drawing/2014/main" id="{B0A604FA-F084-4F3D-A196-984AC2C14F81}"/>
              </a:ext>
            </a:extLst>
          </p:cNvPr>
          <p:cNvSpPr>
            <a:spLocks xmlns:a="http://schemas.openxmlformats.org/drawingml/2006/main" noGrp="1"/>
          </p:cNvSpPr>
          <p:nvPr/>
        </p:nvSpPr>
        <p:spPr>
          <a:xfrm xmlns:a="http://schemas.openxmlformats.org/drawingml/2006/main">
            <a:off x="9144000" y="2333625"/>
            <a:ext cx="2286000" cy="2762250"/>
          </a:xfrm>
          <a:prstGeom xmlns:a="http://schemas.openxmlformats.org/drawingml/2006/main" prst="roundRect">
            <a:avLst>
              <a:gd name="adj" fmla="val 8333"/>
            </a:avLst>
          </a:prstGeom>
          <a:solidFill xmlns:a="http://schemas.openxmlformats.org/drawingml/2006/main">
            <a:srgbClr val="0C1923"/>
          </a:solidFill>
          <a:ln xmlns:a="http://schemas.openxmlformats.org/drawingml/2006/main" w="9525">
            <a:solidFill>
              <a:srgbClr val="29404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2" name="">
            <a:extLst xmlns:a="http://schemas.openxmlformats.org/drawingml/2006/main">
              <a:ext uri="{FF2B5EF4-FFF2-40B4-BE49-F238E27FC236}">
                <a16:creationId xmlns:a16="http://schemas.microsoft.com/office/drawing/2014/main" id="{DD88969C-FE88-4C67-B94E-481408806CC6}"/>
              </a:ext>
            </a:extLst>
          </p:cNvPr>
          <p:cNvSpPr>
            <a:spLocks xmlns:a="http://schemas.openxmlformats.org/drawingml/2006/main" noGrp="1"/>
          </p:cNvSpPr>
          <p:nvPr/>
        </p:nvSpPr>
        <p:spPr>
          <a:xfrm xmlns:a="http://schemas.openxmlformats.org/drawingml/2006/main">
            <a:off x="9334500" y="2552700"/>
            <a:ext cx="190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FFAFF"/>
                </a:solidFill>
              </a:defRPr>
            </a:pPr>
            <a:r>
              <a:rPr sz="1650" b="1">
                <a:solidFill>
                  <a:srgbClr val="EFFAFF"/>
                </a:solidFill>
              </a:rPr>
              <a:t>Human translation</a:t>
            </a:r>
          </a:p>
        </p:txBody>
      </p:sp>
      <p:sp>
        <p:nvSpPr>
          <p:cNvPr id="23" name="">
            <a:extLst xmlns:a="http://schemas.openxmlformats.org/drawingml/2006/main">
              <a:ext uri="{FF2B5EF4-FFF2-40B4-BE49-F238E27FC236}">
                <a16:creationId xmlns:a16="http://schemas.microsoft.com/office/drawing/2014/main" id="{C7CFF03D-570A-4BD4-A042-A59301BE5090}"/>
              </a:ext>
            </a:extLst>
          </p:cNvPr>
          <p:cNvSpPr>
            <a:spLocks xmlns:a="http://schemas.openxmlformats.org/drawingml/2006/main" noGrp="1"/>
          </p:cNvSpPr>
          <p:nvPr/>
        </p:nvSpPr>
        <p:spPr>
          <a:xfrm xmlns:a="http://schemas.openxmlformats.org/drawingml/2006/main">
            <a:off x="9572625" y="3333750"/>
            <a:ext cx="1428750" cy="1238250"/>
          </a:xfrm>
          <a:prstGeom xmlns:a="http://schemas.openxmlformats.org/drawingml/2006/main" prst="roundRect">
            <a:avLst>
              <a:gd name="adj" fmla="val 10769"/>
            </a:avLst>
          </a:prstGeom>
          <a:solidFill xmlns:a="http://schemas.openxmlformats.org/drawingml/2006/main">
            <a:srgbClr val="08121A"/>
          </a:solidFill>
          <a:ln xmlns:a="http://schemas.openxmlformats.org/drawingml/2006/main" w="9525">
            <a:solidFill>
              <a:srgbClr val="21374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4" name="">
            <a:extLst xmlns:a="http://schemas.openxmlformats.org/drawingml/2006/main">
              <a:ext uri="{FF2B5EF4-FFF2-40B4-BE49-F238E27FC236}">
                <a16:creationId xmlns:a16="http://schemas.microsoft.com/office/drawing/2014/main" id="{61BF52C3-2098-408C-B6D0-0CDC341F9260}"/>
              </a:ext>
            </a:extLst>
          </p:cNvPr>
          <p:cNvSpPr>
            <a:spLocks xmlns:a="http://schemas.openxmlformats.org/drawingml/2006/main" noGrp="1"/>
          </p:cNvSpPr>
          <p:nvPr/>
        </p:nvSpPr>
        <p:spPr>
          <a:xfrm xmlns:a="http://schemas.openxmlformats.org/drawingml/2006/main">
            <a:off x="9572625" y="4400550"/>
            <a:ext cx="1428750" cy="171450"/>
          </a:xfrm>
          <a:prstGeom xmlns:a="http://schemas.openxmlformats.org/drawingml/2006/main" prst="roundRect">
            <a:avLst>
              <a:gd name="adj" fmla="val 50000"/>
            </a:avLst>
          </a:prstGeom>
          <a:solidFill xmlns:a="http://schemas.openxmlformats.org/drawingml/2006/main">
            <a:srgbClr val="FF6B78"/>
          </a:solidFill>
          <a:ln xmlns:a="http://schemas.openxmlformats.org/drawingml/2006/main" w="9525">
            <a:solidFill>
              <a:srgbClr val="FF6B7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5" name="">
            <a:extLst xmlns:a="http://schemas.openxmlformats.org/drawingml/2006/main">
              <a:ext uri="{FF2B5EF4-FFF2-40B4-BE49-F238E27FC236}">
                <a16:creationId xmlns:a16="http://schemas.microsoft.com/office/drawing/2014/main" id="{518F7CF3-FEE1-4C1B-B1BE-3EB4F0F41F4D}"/>
              </a:ext>
            </a:extLst>
          </p:cNvPr>
          <p:cNvSpPr>
            <a:spLocks xmlns:a="http://schemas.openxmlformats.org/drawingml/2006/main" noGrp="1"/>
          </p:cNvSpPr>
          <p:nvPr/>
        </p:nvSpPr>
        <p:spPr>
          <a:xfrm xmlns:a="http://schemas.openxmlformats.org/drawingml/2006/main">
            <a:off x="9477375" y="4686300"/>
            <a:ext cx="1619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00" b="1">
                <a:solidFill>
                  <a:srgbClr val="FF6B78"/>
                </a:solidFill>
              </a:defRPr>
            </a:pPr>
            <a:r>
              <a:rPr sz="1200" b="1">
                <a:solidFill>
                  <a:srgbClr val="FF6B78"/>
                </a:solidFill>
              </a:rPr>
              <a:t>not</a:t>
            </a:r>
          </a:p>
          <a:p xmlns:a="http://schemas.openxmlformats.org/drawingml/2006/main">
            <a:pPr algn="ctr">
              <a:defRPr sz="1200" b="1">
                <a:solidFill>
                  <a:srgbClr val="FF6B78"/>
                </a:solidFill>
              </a:defRPr>
            </a:pPr>
            <a:r>
              <a:rPr sz="1200" b="1">
                <a:solidFill>
                  <a:srgbClr val="FF6B78"/>
                </a:solidFill>
              </a:rPr>
              <a:t>established</a:t>
            </a:r>
          </a:p>
        </p:txBody>
      </p:sp>
      <p:sp>
        <p:nvSpPr>
          <p:cNvPr id="26" name="">
            <a:extLst xmlns:a="http://schemas.openxmlformats.org/drawingml/2006/main">
              <a:ext uri="{FF2B5EF4-FFF2-40B4-BE49-F238E27FC236}">
                <a16:creationId xmlns:a16="http://schemas.microsoft.com/office/drawing/2014/main" id="{02A7A9F5-295C-4EA8-8C8B-0887D3CEA0C8}"/>
              </a:ext>
            </a:extLst>
          </p:cNvPr>
          <p:cNvSpPr>
            <a:spLocks xmlns:a="http://schemas.openxmlformats.org/drawingml/2006/main" noGrp="1"/>
          </p:cNvSpPr>
          <p:nvPr/>
        </p:nvSpPr>
        <p:spPr>
          <a:xfrm xmlns:a="http://schemas.openxmlformats.org/drawingml/2006/main">
            <a:off x="1095375" y="5381625"/>
            <a:ext cx="10001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D2E1E8"/>
                </a:solidFill>
              </a:defRPr>
            </a:pPr>
            <a:r>
              <a:rPr sz="1650" b="1">
                <a:solidFill>
                  <a:srgbClr val="D2E1E8"/>
                </a:solidFill>
              </a:rPr>
              <a:t>Autocrine, inducible, CAR-independent delivery outperformed constitutive, activation-coupled, and two-cell paracrine alternatives in the reported systems.</a:t>
            </a:r>
          </a:p>
        </p:txBody>
      </p:sp>
    </p:spTree>
    <p:extLst>
      <p:ext uri="{BB962C8B-B14F-4D97-AF65-F5344CB8AC3E}">
        <p14:creationId xmlns:p14="http://schemas.microsoft.com/office/powerpoint/2010/main" val="1765088970"/>
      </p:ext>
    </p:extLst>
  </p:cSld>
</p:sld>
</file>

<file path=ppt/slides/slide8.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F032D7E5-7FB4-4ADD-8C1A-3DF43414316C}"/>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MECHANISM</a:t>
            </a:r>
          </a:p>
        </p:txBody>
      </p:sp>
      <p:sp>
        <p:nvSpPr>
          <p:cNvPr id="2" name="">
            <a:extLst xmlns:a="http://schemas.openxmlformats.org/drawingml/2006/main">
              <a:ext uri="{FF2B5EF4-FFF2-40B4-BE49-F238E27FC236}">
                <a16:creationId xmlns:a16="http://schemas.microsoft.com/office/drawing/2014/main" id="{92ECDA04-2327-4C55-B749-495AB6115C19}"/>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Promising design principles—not fully isolated causes</a:t>
            </a:r>
          </a:p>
        </p:txBody>
      </p:sp>
      <p:sp>
        <p:nvSpPr>
          <p:cNvPr id="3" name="">
            <a:extLst xmlns:a="http://schemas.openxmlformats.org/drawingml/2006/main">
              <a:ext uri="{FF2B5EF4-FFF2-40B4-BE49-F238E27FC236}">
                <a16:creationId xmlns:a16="http://schemas.microsoft.com/office/drawing/2014/main" id="{9B57AC1B-FA02-4154-BD3D-4D9CAA53AF37}"/>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77B2C70D-2E41-4F4C-B891-CE19955A0B73}"/>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08</a:t>
            </a:r>
          </a:p>
        </p:txBody>
      </p:sp>
      <p:sp>
        <p:nvSpPr>
          <p:cNvPr id="5" name="">
            <a:extLst xmlns:a="http://schemas.openxmlformats.org/drawingml/2006/main">
              <a:ext uri="{FF2B5EF4-FFF2-40B4-BE49-F238E27FC236}">
                <a16:creationId xmlns:a16="http://schemas.microsoft.com/office/drawing/2014/main" id="{3A097CD5-74D3-4A3A-8207-CB3BEE354295}"/>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Bhargava Lindau Q&amp;A 00:06:10–00:10:56; Allen et al. 2022</a:t>
            </a:r>
          </a:p>
        </p:txBody>
      </p:sp>
      <p:sp>
        <p:nvSpPr>
          <p:cNvPr id="6" name="">
            <a:extLst xmlns:a="http://schemas.openxmlformats.org/drawingml/2006/main">
              <a:ext uri="{FF2B5EF4-FFF2-40B4-BE49-F238E27FC236}">
                <a16:creationId xmlns:a16="http://schemas.microsoft.com/office/drawing/2014/main" id="{9D4A11B5-6786-4EEE-A7B4-0905791AA05B}"/>
              </a:ext>
            </a:extLst>
          </p:cNvPr>
          <p:cNvSpPr>
            <a:spLocks xmlns:a="http://schemas.openxmlformats.org/drawingml/2006/main" noGrp="1"/>
          </p:cNvSpPr>
          <p:nvPr/>
        </p:nvSpPr>
        <p:spPr>
          <a:xfrm xmlns:a="http://schemas.openxmlformats.org/drawingml/2006/main">
            <a:off x="4905375" y="1409700"/>
            <a:ext cx="2381250" cy="1181100"/>
          </a:xfrm>
          <a:prstGeom xmlns:a="http://schemas.openxmlformats.org/drawingml/2006/main" prst="roundRect">
            <a:avLst>
              <a:gd name="adj" fmla="val 14516"/>
            </a:avLst>
          </a:prstGeom>
          <a:solidFill xmlns:a="http://schemas.openxmlformats.org/drawingml/2006/main">
            <a:srgbClr val="0D1B27"/>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4F257DCA-DBAB-41D0-9DD3-C18F6A715B56}"/>
              </a:ext>
            </a:extLst>
          </p:cNvPr>
          <p:cNvSpPr>
            <a:spLocks xmlns:a="http://schemas.openxmlformats.org/drawingml/2006/main" noGrp="1"/>
          </p:cNvSpPr>
          <p:nvPr/>
        </p:nvSpPr>
        <p:spPr>
          <a:xfrm xmlns:a="http://schemas.openxmlformats.org/drawingml/2006/main">
            <a:off x="5095875" y="1590675"/>
            <a:ext cx="2000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75" b="1">
                <a:solidFill>
                  <a:srgbClr val="35D9E6"/>
                </a:solidFill>
              </a:defRPr>
            </a:pPr>
            <a:r>
              <a:rPr sz="1275" b="1">
                <a:solidFill>
                  <a:srgbClr val="35D9E6"/>
                </a:solidFill>
              </a:rPr>
              <a:t>INDUCIBILITY</a:t>
            </a:r>
          </a:p>
        </p:txBody>
      </p:sp>
      <p:sp>
        <p:nvSpPr>
          <p:cNvPr id="8" name="">
            <a:extLst xmlns:a="http://schemas.openxmlformats.org/drawingml/2006/main">
              <a:ext uri="{FF2B5EF4-FFF2-40B4-BE49-F238E27FC236}">
                <a16:creationId xmlns:a16="http://schemas.microsoft.com/office/drawing/2014/main" id="{2A024AA1-AB9A-43BF-8565-AC369140F9C7}"/>
              </a:ext>
            </a:extLst>
          </p:cNvPr>
          <p:cNvSpPr>
            <a:spLocks xmlns:a="http://schemas.openxmlformats.org/drawingml/2006/main" noGrp="1"/>
          </p:cNvSpPr>
          <p:nvPr/>
        </p:nvSpPr>
        <p:spPr>
          <a:xfrm xmlns:a="http://schemas.openxmlformats.org/drawingml/2006/main">
            <a:off x="5143500" y="1952625"/>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EFFAFF"/>
                </a:solidFill>
              </a:defRPr>
            </a:pPr>
            <a:r>
              <a:rPr sz="1350" b="1">
                <a:solidFill>
                  <a:srgbClr val="EFFAFF"/>
                </a:solidFill>
              </a:rPr>
              <a:t>may limit adaptation</a:t>
            </a:r>
          </a:p>
        </p:txBody>
      </p:sp>
      <p:sp>
        <p:nvSpPr>
          <p:cNvPr id="9" name="">
            <a:extLst xmlns:a="http://schemas.openxmlformats.org/drawingml/2006/main">
              <a:ext uri="{FF2B5EF4-FFF2-40B4-BE49-F238E27FC236}">
                <a16:creationId xmlns:a16="http://schemas.microsoft.com/office/drawing/2014/main" id="{5A61CB6B-14FB-42C1-B436-3023A9E6E322}"/>
              </a:ext>
            </a:extLst>
          </p:cNvPr>
          <p:cNvSpPr>
            <a:spLocks xmlns:a="http://schemas.openxmlformats.org/drawingml/2006/main" noGrp="1"/>
          </p:cNvSpPr>
          <p:nvPr/>
        </p:nvSpPr>
        <p:spPr>
          <a:xfrm xmlns:a="http://schemas.openxmlformats.org/drawingml/2006/main">
            <a:off x="7762875" y="3219450"/>
            <a:ext cx="2381250" cy="1181100"/>
          </a:xfrm>
          <a:prstGeom xmlns:a="http://schemas.openxmlformats.org/drawingml/2006/main" prst="roundRect">
            <a:avLst>
              <a:gd name="adj" fmla="val 14516"/>
            </a:avLst>
          </a:prstGeom>
          <a:solidFill xmlns:a="http://schemas.openxmlformats.org/drawingml/2006/main">
            <a:srgbClr val="0D1B27"/>
          </a:solidFill>
          <a:ln xmlns:a="http://schemas.openxmlformats.org/drawingml/2006/main" w="9525">
            <a:solidFill>
              <a:srgbClr val="EF5DA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0" name="">
            <a:extLst xmlns:a="http://schemas.openxmlformats.org/drawingml/2006/main">
              <a:ext uri="{FF2B5EF4-FFF2-40B4-BE49-F238E27FC236}">
                <a16:creationId xmlns:a16="http://schemas.microsoft.com/office/drawing/2014/main" id="{54EB5825-FE3C-4F9B-96F6-BD1AD5EC9C68}"/>
              </a:ext>
            </a:extLst>
          </p:cNvPr>
          <p:cNvSpPr>
            <a:spLocks xmlns:a="http://schemas.openxmlformats.org/drawingml/2006/main" noGrp="1"/>
          </p:cNvSpPr>
          <p:nvPr/>
        </p:nvSpPr>
        <p:spPr>
          <a:xfrm xmlns:a="http://schemas.openxmlformats.org/drawingml/2006/main">
            <a:off x="7953375" y="3400425"/>
            <a:ext cx="2000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75" b="1">
                <a:solidFill>
                  <a:srgbClr val="EF5DA8"/>
                </a:solidFill>
              </a:defRPr>
            </a:pPr>
            <a:r>
              <a:rPr sz="1275" b="1">
                <a:solidFill>
                  <a:srgbClr val="EF5DA8"/>
                </a:solidFill>
              </a:rPr>
              <a:t>ORTHOGONALITY</a:t>
            </a:r>
          </a:p>
        </p:txBody>
      </p:sp>
      <p:sp>
        <p:nvSpPr>
          <p:cNvPr id="11" name="">
            <a:extLst xmlns:a="http://schemas.openxmlformats.org/drawingml/2006/main">
              <a:ext uri="{FF2B5EF4-FFF2-40B4-BE49-F238E27FC236}">
                <a16:creationId xmlns:a16="http://schemas.microsoft.com/office/drawing/2014/main" id="{2F728F09-C834-4D90-BA24-906560FBCEC4}"/>
              </a:ext>
            </a:extLst>
          </p:cNvPr>
          <p:cNvSpPr>
            <a:spLocks xmlns:a="http://schemas.openxmlformats.org/drawingml/2006/main" noGrp="1"/>
          </p:cNvSpPr>
          <p:nvPr/>
        </p:nvSpPr>
        <p:spPr>
          <a:xfrm xmlns:a="http://schemas.openxmlformats.org/drawingml/2006/main">
            <a:off x="8001000" y="3762375"/>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EFFAFF"/>
                </a:solidFill>
              </a:defRPr>
            </a:pPr>
            <a:r>
              <a:rPr sz="1350" b="1">
                <a:solidFill>
                  <a:srgbClr val="EFFAFF"/>
                </a:solidFill>
              </a:rPr>
              <a:t>may bypass suppressed native signaling</a:t>
            </a:r>
          </a:p>
        </p:txBody>
      </p:sp>
      <p:sp>
        <p:nvSpPr>
          <p:cNvPr id="12" name="">
            <a:extLst xmlns:a="http://schemas.openxmlformats.org/drawingml/2006/main">
              <a:ext uri="{FF2B5EF4-FFF2-40B4-BE49-F238E27FC236}">
                <a16:creationId xmlns:a16="http://schemas.microsoft.com/office/drawing/2014/main" id="{DB9DB018-19D2-4302-BA99-4B3858562A4C}"/>
              </a:ext>
            </a:extLst>
          </p:cNvPr>
          <p:cNvSpPr>
            <a:spLocks xmlns:a="http://schemas.openxmlformats.org/drawingml/2006/main" noGrp="1"/>
          </p:cNvSpPr>
          <p:nvPr/>
        </p:nvSpPr>
        <p:spPr>
          <a:xfrm xmlns:a="http://schemas.openxmlformats.org/drawingml/2006/main">
            <a:off x="4905375" y="4667250"/>
            <a:ext cx="2381250" cy="1181100"/>
          </a:xfrm>
          <a:prstGeom xmlns:a="http://schemas.openxmlformats.org/drawingml/2006/main" prst="roundRect">
            <a:avLst>
              <a:gd name="adj" fmla="val 14516"/>
            </a:avLst>
          </a:prstGeom>
          <a:solidFill xmlns:a="http://schemas.openxmlformats.org/drawingml/2006/main">
            <a:srgbClr val="0D1B27"/>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3" name="">
            <a:extLst xmlns:a="http://schemas.openxmlformats.org/drawingml/2006/main">
              <a:ext uri="{FF2B5EF4-FFF2-40B4-BE49-F238E27FC236}">
                <a16:creationId xmlns:a16="http://schemas.microsoft.com/office/drawing/2014/main" id="{03B0F623-15A1-43AC-A476-F358A3D73BE9}"/>
              </a:ext>
            </a:extLst>
          </p:cNvPr>
          <p:cNvSpPr>
            <a:spLocks xmlns:a="http://schemas.openxmlformats.org/drawingml/2006/main" noGrp="1"/>
          </p:cNvSpPr>
          <p:nvPr/>
        </p:nvSpPr>
        <p:spPr>
          <a:xfrm xmlns:a="http://schemas.openxmlformats.org/drawingml/2006/main">
            <a:off x="5095875" y="4848225"/>
            <a:ext cx="2000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75" b="1">
                <a:solidFill>
                  <a:srgbClr val="FFBA52"/>
                </a:solidFill>
              </a:defRPr>
            </a:pPr>
            <a:r>
              <a:rPr sz="1275" b="1">
                <a:solidFill>
                  <a:srgbClr val="FFBA52"/>
                </a:solidFill>
              </a:rPr>
              <a:t>CO-ENCODING</a:t>
            </a:r>
          </a:p>
        </p:txBody>
      </p:sp>
      <p:sp>
        <p:nvSpPr>
          <p:cNvPr id="14" name="">
            <a:extLst xmlns:a="http://schemas.openxmlformats.org/drawingml/2006/main">
              <a:ext uri="{FF2B5EF4-FFF2-40B4-BE49-F238E27FC236}">
                <a16:creationId xmlns:a16="http://schemas.microsoft.com/office/drawing/2014/main" id="{AF28C6C6-FC07-4749-B3F7-E86279A782CD}"/>
              </a:ext>
            </a:extLst>
          </p:cNvPr>
          <p:cNvSpPr>
            <a:spLocks xmlns:a="http://schemas.openxmlformats.org/drawingml/2006/main" noGrp="1"/>
          </p:cNvSpPr>
          <p:nvPr/>
        </p:nvSpPr>
        <p:spPr>
          <a:xfrm xmlns:a="http://schemas.openxmlformats.org/drawingml/2006/main">
            <a:off x="5143500" y="5210175"/>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EFFAFF"/>
                </a:solidFill>
              </a:defRPr>
            </a:pPr>
            <a:r>
              <a:rPr sz="1350" b="1">
                <a:solidFill>
                  <a:srgbClr val="EFFAFF"/>
                </a:solidFill>
              </a:rPr>
              <a:t>may alter cytokine competition</a:t>
            </a:r>
          </a:p>
        </p:txBody>
      </p:sp>
      <p:sp>
        <p:nvSpPr>
          <p:cNvPr id="15" name="">
            <a:extLst xmlns:a="http://schemas.openxmlformats.org/drawingml/2006/main">
              <a:ext uri="{FF2B5EF4-FFF2-40B4-BE49-F238E27FC236}">
                <a16:creationId xmlns:a16="http://schemas.microsoft.com/office/drawing/2014/main" id="{CF8181DC-0E9C-4BDE-B059-63A900281042}"/>
              </a:ext>
            </a:extLst>
          </p:cNvPr>
          <p:cNvSpPr>
            <a:spLocks xmlns:a="http://schemas.openxmlformats.org/drawingml/2006/main" noGrp="1"/>
          </p:cNvSpPr>
          <p:nvPr/>
        </p:nvSpPr>
        <p:spPr>
          <a:xfrm xmlns:a="http://schemas.openxmlformats.org/drawingml/2006/main">
            <a:off x="2047875" y="3219450"/>
            <a:ext cx="2381250" cy="1181100"/>
          </a:xfrm>
          <a:prstGeom xmlns:a="http://schemas.openxmlformats.org/drawingml/2006/main" prst="roundRect">
            <a:avLst>
              <a:gd name="adj" fmla="val 14516"/>
            </a:avLst>
          </a:prstGeom>
          <a:solidFill xmlns:a="http://schemas.openxmlformats.org/drawingml/2006/main">
            <a:srgbClr val="0D1B27"/>
          </a:solidFill>
          <a:ln xmlns:a="http://schemas.openxmlformats.org/drawingml/2006/main" w="9525">
            <a:solidFill>
              <a:srgbClr val="61D69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6" name="">
            <a:extLst xmlns:a="http://schemas.openxmlformats.org/drawingml/2006/main">
              <a:ext uri="{FF2B5EF4-FFF2-40B4-BE49-F238E27FC236}">
                <a16:creationId xmlns:a16="http://schemas.microsoft.com/office/drawing/2014/main" id="{13FB4A77-D041-4F80-AF41-A56EAABC8FA1}"/>
              </a:ext>
            </a:extLst>
          </p:cNvPr>
          <p:cNvSpPr>
            <a:spLocks xmlns:a="http://schemas.openxmlformats.org/drawingml/2006/main" noGrp="1"/>
          </p:cNvSpPr>
          <p:nvPr/>
        </p:nvSpPr>
        <p:spPr>
          <a:xfrm xmlns:a="http://schemas.openxmlformats.org/drawingml/2006/main">
            <a:off x="2238375" y="3400425"/>
            <a:ext cx="2000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75" b="1">
                <a:solidFill>
                  <a:srgbClr val="61D69D"/>
                </a:solidFill>
              </a:defRPr>
            </a:pPr>
            <a:r>
              <a:rPr sz="1275" b="1">
                <a:solidFill>
                  <a:srgbClr val="61D69D"/>
                </a:solidFill>
              </a:rPr>
              <a:t>SPATIAL GATING</a:t>
            </a:r>
          </a:p>
        </p:txBody>
      </p:sp>
      <p:sp>
        <p:nvSpPr>
          <p:cNvPr id="17" name="">
            <a:extLst xmlns:a="http://schemas.openxmlformats.org/drawingml/2006/main">
              <a:ext uri="{FF2B5EF4-FFF2-40B4-BE49-F238E27FC236}">
                <a16:creationId xmlns:a16="http://schemas.microsoft.com/office/drawing/2014/main" id="{91CBC027-201A-4791-9B17-F8F201862B51}"/>
              </a:ext>
            </a:extLst>
          </p:cNvPr>
          <p:cNvSpPr>
            <a:spLocks xmlns:a="http://schemas.openxmlformats.org/drawingml/2006/main" noGrp="1"/>
          </p:cNvSpPr>
          <p:nvPr/>
        </p:nvSpPr>
        <p:spPr>
          <a:xfrm xmlns:a="http://schemas.openxmlformats.org/drawingml/2006/main">
            <a:off x="2286000" y="3762375"/>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EFFAFF"/>
                </a:solidFill>
              </a:defRPr>
            </a:pPr>
            <a:r>
              <a:rPr sz="1350" b="1">
                <a:solidFill>
                  <a:srgbClr val="EFFAFF"/>
                </a:solidFill>
              </a:rPr>
              <a:t>may reduce broad exposure</a:t>
            </a:r>
          </a:p>
        </p:txBody>
      </p:sp>
      <p:sp>
        <p:nvSpPr>
          <p:cNvPr id="18" name="">
            <a:extLst xmlns:a="http://schemas.openxmlformats.org/drawingml/2006/main">
              <a:ext uri="{FF2B5EF4-FFF2-40B4-BE49-F238E27FC236}">
                <a16:creationId xmlns:a16="http://schemas.microsoft.com/office/drawing/2014/main" id="{799527D3-D466-4DC1-ACDE-0F97BEAC7ED5}"/>
              </a:ext>
            </a:extLst>
          </p:cNvPr>
          <p:cNvSpPr>
            <a:spLocks xmlns:a="http://schemas.openxmlformats.org/drawingml/2006/main" noGrp="1"/>
          </p:cNvSpPr>
          <p:nvPr/>
        </p:nvSpPr>
        <p:spPr>
          <a:xfrm xmlns:a="http://schemas.openxmlformats.org/drawingml/2006/main">
            <a:off x="5000625" y="2714625"/>
            <a:ext cx="2190750" cy="2190750"/>
          </a:xfrm>
          <a:prstGeom xmlns:a="http://schemas.openxmlformats.org/drawingml/2006/main" prst="ellipse">
            <a:avLst/>
          </a:prstGeom>
          <a:solidFill xmlns:a="http://schemas.openxmlformats.org/drawingml/2006/main">
            <a:srgbClr val="261A16"/>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9" name="">
            <a:extLst xmlns:a="http://schemas.openxmlformats.org/drawingml/2006/main">
              <a:ext uri="{FF2B5EF4-FFF2-40B4-BE49-F238E27FC236}">
                <a16:creationId xmlns:a16="http://schemas.microsoft.com/office/drawing/2014/main" id="{10C4B41B-77B9-4EDA-822B-21F19373C1B0}"/>
              </a:ext>
            </a:extLst>
          </p:cNvPr>
          <p:cNvSpPr>
            <a:spLocks xmlns:a="http://schemas.openxmlformats.org/drawingml/2006/main" noGrp="1"/>
          </p:cNvSpPr>
          <p:nvPr/>
        </p:nvSpPr>
        <p:spPr>
          <a:xfrm xmlns:a="http://schemas.openxmlformats.org/drawingml/2006/main">
            <a:off x="5286375" y="3190875"/>
            <a:ext cx="161925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1">
                <a:solidFill>
                  <a:srgbClr val="FFBA52"/>
                </a:solidFill>
              </a:defRPr>
            </a:pPr>
            <a:r>
              <a:rPr sz="1725" b="1">
                <a:solidFill>
                  <a:srgbClr val="FFBA52"/>
                </a:solidFill>
              </a:rPr>
              <a:t>Observed:</a:t>
            </a:r>
          </a:p>
          <a:p xmlns:a="http://schemas.openxmlformats.org/drawingml/2006/main">
            <a:pPr algn="ctr">
              <a:defRPr sz="1725" b="1">
                <a:solidFill>
                  <a:srgbClr val="FFBA52"/>
                </a:solidFill>
              </a:defRPr>
            </a:pPr>
            <a:r>
              <a:rPr sz="1725" b="1">
                <a:solidFill>
                  <a:srgbClr val="FFBA52"/>
                </a:solidFill>
              </a:rPr>
              <a:t>better accumulation</a:t>
            </a:r>
          </a:p>
          <a:p xmlns:a="http://schemas.openxmlformats.org/drawingml/2006/main">
            <a:pPr algn="ctr">
              <a:defRPr sz="1725" b="1">
                <a:solidFill>
                  <a:srgbClr val="FFBA52"/>
                </a:solidFill>
              </a:defRPr>
            </a:pPr>
            <a:r>
              <a:rPr sz="1725" b="1">
                <a:solidFill>
                  <a:srgbClr val="FFBA52"/>
                </a:solidFill>
              </a:rPr>
              <a:t>+ tumor control</a:t>
            </a:r>
          </a:p>
        </p:txBody>
      </p:sp>
      <p:sp>
        <p:nvSpPr>
          <p:cNvPr id="20" name="">
            <a:extLst xmlns:a="http://schemas.openxmlformats.org/drawingml/2006/main">
              <a:ext uri="{FF2B5EF4-FFF2-40B4-BE49-F238E27FC236}">
                <a16:creationId xmlns:a16="http://schemas.microsoft.com/office/drawing/2014/main" id="{3B54AEF6-1A43-46DD-93B8-B3F8DA47BA10}"/>
              </a:ext>
            </a:extLst>
          </p:cNvPr>
          <p:cNvSpPr>
            <a:spLocks xmlns:a="http://schemas.openxmlformats.org/drawingml/2006/main" noGrp="1"/>
          </p:cNvSpPr>
          <p:nvPr/>
        </p:nvSpPr>
        <p:spPr>
          <a:xfrm xmlns:a="http://schemas.openxmlformats.org/drawingml/2006/main">
            <a:off x="1524000" y="5953125"/>
            <a:ext cx="9144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FF6B78"/>
                </a:solidFill>
              </a:defRPr>
            </a:pPr>
            <a:r>
              <a:rPr sz="1350" b="1">
                <a:solidFill>
                  <a:srgbClr val="FF6B78"/>
                </a:solidFill>
              </a:rPr>
              <a:t>Still unresolved: improved ingress versus post-entry clonal expansion; unique mechanism versus correlated timing, receptor state, and local concentration.</a:t>
            </a:r>
          </a:p>
        </p:txBody>
      </p:sp>
    </p:spTree>
    <p:extLst>
      <p:ext uri="{BB962C8B-B14F-4D97-AF65-F5344CB8AC3E}">
        <p14:creationId xmlns:p14="http://schemas.microsoft.com/office/powerpoint/2010/main" val="320602707"/>
      </p:ext>
    </p:extLst>
  </p:cSld>
</p:sld>
</file>

<file path=ppt/slides/slide9.xml><?xml version="1.0" encoding="utf-8"?>
<p:sld xmlns:p="http://schemas.openxmlformats.org/presentationml/2006/main">
  <p:cSld>
    <p:bg>
      <p:bgPr>
        <a:solidFill xmlns:a="http://schemas.openxmlformats.org/drawingml/2006/main">
          <a:srgbClr val="071018"/>
        </a:solidFill>
      </p:bgPr>
    </p:bg>
    <p:spTree>
      <p:nvGrpSpPr>
        <p:cNvPr id="1" name=""/>
        <p:cNvGrpSpPr/>
        <p:nvPr/>
      </p:nvGrpSpPr>
      <p:grpSpPr>
        <a:xfrm xmlns:a="http://schemas.openxmlformats.org/drawingml/2006/main"/>
      </p:grpSpPr>
      <p:sp>
        <p:nvSpPr>
          <p:cNvPr id="32" name="">
            <a:extLst xmlns:a="http://schemas.openxmlformats.org/drawingml/2006/main">
              <a:ext uri="{FF2B5EF4-FFF2-40B4-BE49-F238E27FC236}">
                <a16:creationId xmlns:a16="http://schemas.microsoft.com/office/drawing/2014/main" id="{F3DA1BB6-6A31-42AD-979F-360BA57B1731}"/>
              </a:ext>
            </a:extLst>
          </p:cNvPr>
          <p:cNvSpPr>
            <a:spLocks xmlns:a="http://schemas.openxmlformats.org/drawingml/2006/main" noGrp="1"/>
          </p:cNvSpPr>
          <p:nvPr/>
        </p:nvSpPr>
        <p:spPr>
          <a:xfrm xmlns:a="http://schemas.openxmlformats.org/drawingml/2006/main">
            <a:off x="666750" y="419100"/>
            <a:ext cx="619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35D9E6"/>
                </a:solidFill>
              </a:defRPr>
            </a:pPr>
            <a:r>
              <a:rPr sz="975" b="1">
                <a:solidFill>
                  <a:srgbClr val="35D9E6"/>
                </a:solidFill>
              </a:rPr>
              <a:t>COMPUTATIONAL DESIGN</a:t>
            </a:r>
          </a:p>
        </p:txBody>
      </p:sp>
      <p:sp>
        <p:nvSpPr>
          <p:cNvPr id="2" name="">
            <a:extLst xmlns:a="http://schemas.openxmlformats.org/drawingml/2006/main">
              <a:ext uri="{FF2B5EF4-FFF2-40B4-BE49-F238E27FC236}">
                <a16:creationId xmlns:a16="http://schemas.microsoft.com/office/drawing/2014/main" id="{C8916F66-4588-4DD5-94A9-7CE7B9C1B93A}"/>
              </a:ext>
            </a:extLst>
          </p:cNvPr>
          <p:cNvSpPr>
            <a:spLocks xmlns:a="http://schemas.openxmlformats.org/drawingml/2006/main" noGrp="1"/>
          </p:cNvSpPr>
          <p:nvPr/>
        </p:nvSpPr>
        <p:spPr>
          <a:xfrm xmlns:a="http://schemas.openxmlformats.org/drawingml/2006/main">
            <a:off x="666750" y="742950"/>
            <a:ext cx="971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225" b="1">
                <a:solidFill>
                  <a:srgbClr val="EFFAFF"/>
                </a:solidFill>
              </a:defRPr>
            </a:pPr>
            <a:r>
              <a:rPr sz="3225" b="1">
                <a:solidFill>
                  <a:srgbClr val="EFFAFF"/>
                </a:solidFill>
              </a:rPr>
              <a:t>A related pillar: learn a local CAR signaling grammar</a:t>
            </a:r>
          </a:p>
        </p:txBody>
      </p:sp>
      <p:sp>
        <p:nvSpPr>
          <p:cNvPr id="3" name="">
            <a:extLst xmlns:a="http://schemas.openxmlformats.org/drawingml/2006/main">
              <a:ext uri="{FF2B5EF4-FFF2-40B4-BE49-F238E27FC236}">
                <a16:creationId xmlns:a16="http://schemas.microsoft.com/office/drawing/2014/main" id="{AF65F22C-6714-47D2-BF03-460816E3A315}"/>
              </a:ext>
            </a:extLst>
          </p:cNvPr>
          <p:cNvSpPr>
            <a:spLocks xmlns:a="http://schemas.openxmlformats.org/drawingml/2006/main" noGrp="1"/>
          </p:cNvSpPr>
          <p:nvPr/>
        </p:nvSpPr>
        <p:spPr>
          <a:xfrm xmlns:a="http://schemas.openxmlformats.org/drawingml/2006/main">
            <a:off x="666750" y="1714500"/>
            <a:ext cx="10858500" cy="0"/>
          </a:xfrm>
          <a:prstGeom xmlns:a="http://schemas.openxmlformats.org/drawingml/2006/main" prst="line">
            <a:avLst/>
          </a:prstGeom>
          <a:noFill xmlns:a="http://schemas.openxmlformats.org/drawingml/2006/main"/>
          <a:ln xmlns:a="http://schemas.openxmlformats.org/drawingml/2006/main" w="9525">
            <a:solidFill>
              <a:srgbClr val="29404F"/>
            </a:solidFill>
            <a:prstDash val="solid"/>
          </a:ln>
        </p:spPr>
      </p:sp>
      <p:sp>
        <p:nvSpPr>
          <p:cNvPr id="4" name="">
            <a:extLst xmlns:a="http://schemas.openxmlformats.org/drawingml/2006/main">
              <a:ext uri="{FF2B5EF4-FFF2-40B4-BE49-F238E27FC236}">
                <a16:creationId xmlns:a16="http://schemas.microsoft.com/office/drawing/2014/main" id="{AD5A0A53-3BE5-441B-B121-EDF436BDC469}"/>
              </a:ext>
            </a:extLst>
          </p:cNvPr>
          <p:cNvSpPr>
            <a:spLocks xmlns:a="http://schemas.openxmlformats.org/drawingml/2006/main" noGrp="1"/>
          </p:cNvSpPr>
          <p:nvPr/>
        </p:nvSpPr>
        <p:spPr>
          <a:xfrm xmlns:a="http://schemas.openxmlformats.org/drawingml/2006/main">
            <a:off x="11049000" y="428625"/>
            <a:ext cx="47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125" b="1">
                <a:solidFill>
                  <a:srgbClr val="A7BAC6"/>
                </a:solidFill>
              </a:defRPr>
            </a:pPr>
            <a:r>
              <a:rPr sz="1125" b="1">
                <a:solidFill>
                  <a:srgbClr val="A7BAC6"/>
                </a:solidFill>
              </a:rPr>
              <a:t>09</a:t>
            </a:r>
          </a:p>
        </p:txBody>
      </p:sp>
      <p:sp>
        <p:nvSpPr>
          <p:cNvPr id="5" name="">
            <a:extLst xmlns:a="http://schemas.openxmlformats.org/drawingml/2006/main">
              <a:ext uri="{FF2B5EF4-FFF2-40B4-BE49-F238E27FC236}">
                <a16:creationId xmlns:a16="http://schemas.microsoft.com/office/drawing/2014/main" id="{59FA2E6D-CB03-4897-905B-0712ED084BB3}"/>
              </a:ext>
            </a:extLst>
          </p:cNvPr>
          <p:cNvSpPr>
            <a:spLocks xmlns:a="http://schemas.openxmlformats.org/drawingml/2006/main" noGrp="1"/>
          </p:cNvSpPr>
          <p:nvPr/>
        </p:nvSpPr>
        <p:spPr>
          <a:xfrm xmlns:a="http://schemas.openxmlformats.org/drawingml/2006/main">
            <a:off x="666750" y="6477000"/>
            <a:ext cx="1028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00" b="0">
                <a:solidFill>
                  <a:srgbClr val="78909E"/>
                </a:solidFill>
              </a:defRPr>
            </a:pPr>
            <a:r>
              <a:rPr sz="900" b="0">
                <a:solidFill>
                  <a:srgbClr val="78909E"/>
                </a:solidFill>
              </a:rPr>
              <a:t>Daniels et al. Science 2022 · 10.1126/science.abq0225</a:t>
            </a:r>
          </a:p>
        </p:txBody>
      </p:sp>
      <p:sp>
        <p:nvSpPr>
          <p:cNvPr id="6" name="">
            <a:extLst xmlns:a="http://schemas.openxmlformats.org/drawingml/2006/main">
              <a:ext uri="{FF2B5EF4-FFF2-40B4-BE49-F238E27FC236}">
                <a16:creationId xmlns:a16="http://schemas.microsoft.com/office/drawing/2014/main" id="{E04FA5AC-5058-4BC8-BB38-D4E5425B01EB}"/>
              </a:ext>
            </a:extLst>
          </p:cNvPr>
          <p:cNvSpPr>
            <a:spLocks xmlns:a="http://schemas.openxmlformats.org/drawingml/2006/main" noGrp="1"/>
          </p:cNvSpPr>
          <p:nvPr/>
        </p:nvSpPr>
        <p:spPr>
          <a:xfrm xmlns:a="http://schemas.openxmlformats.org/drawingml/2006/main">
            <a:off x="809625" y="209550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F5DA8"/>
                </a:solidFill>
              </a:defRPr>
            </a:pPr>
            <a:r>
              <a:rPr sz="1500" b="1">
                <a:solidFill>
                  <a:srgbClr val="EF5DA8"/>
                </a:solidFill>
              </a:rPr>
              <a:t>12 motifs + spacer</a:t>
            </a:r>
          </a:p>
        </p:txBody>
      </p:sp>
      <p:sp>
        <p:nvSpPr>
          <p:cNvPr id="7" name="">
            <a:extLst xmlns:a="http://schemas.openxmlformats.org/drawingml/2006/main">
              <a:ext uri="{FF2B5EF4-FFF2-40B4-BE49-F238E27FC236}">
                <a16:creationId xmlns:a16="http://schemas.microsoft.com/office/drawing/2014/main" id="{A0EDA692-8F70-4F31-8E54-E52A36D7D7EC}"/>
              </a:ext>
            </a:extLst>
          </p:cNvPr>
          <p:cNvSpPr>
            <a:spLocks xmlns:a="http://schemas.openxmlformats.org/drawingml/2006/main" noGrp="1"/>
          </p:cNvSpPr>
          <p:nvPr/>
        </p:nvSpPr>
        <p:spPr>
          <a:xfrm xmlns:a="http://schemas.openxmlformats.org/drawingml/2006/main">
            <a:off x="809625" y="2571750"/>
            <a:ext cx="419100" cy="361950"/>
          </a:xfrm>
          <a:prstGeom xmlns:a="http://schemas.openxmlformats.org/drawingml/2006/main" prst="roundRect">
            <a:avLst>
              <a:gd name="adj" fmla="val 21053"/>
            </a:avLst>
          </a:prstGeom>
          <a:solidFill xmlns:a="http://schemas.openxmlformats.org/drawingml/2006/main">
            <a:srgbClr val="EF5DA8"/>
          </a:solidFill>
          <a:ln xmlns:a="http://schemas.openxmlformats.org/drawingml/2006/main" w="9525">
            <a:solidFill>
              <a:srgbClr val="EF5DA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8" name="">
            <a:extLst xmlns:a="http://schemas.openxmlformats.org/drawingml/2006/main">
              <a:ext uri="{FF2B5EF4-FFF2-40B4-BE49-F238E27FC236}">
                <a16:creationId xmlns:a16="http://schemas.microsoft.com/office/drawing/2014/main" id="{7D170CA5-0283-4D36-9CEB-782EE424E03D}"/>
              </a:ext>
            </a:extLst>
          </p:cNvPr>
          <p:cNvSpPr>
            <a:spLocks xmlns:a="http://schemas.openxmlformats.org/drawingml/2006/main" noGrp="1"/>
          </p:cNvSpPr>
          <p:nvPr/>
        </p:nvSpPr>
        <p:spPr>
          <a:xfrm xmlns:a="http://schemas.openxmlformats.org/drawingml/2006/main">
            <a:off x="1323975" y="2571750"/>
            <a:ext cx="419100" cy="361950"/>
          </a:xfrm>
          <a:prstGeom xmlns:a="http://schemas.openxmlformats.org/drawingml/2006/main" prst="roundRect">
            <a:avLst>
              <a:gd name="adj" fmla="val 21053"/>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9" name="">
            <a:extLst xmlns:a="http://schemas.openxmlformats.org/drawingml/2006/main">
              <a:ext uri="{FF2B5EF4-FFF2-40B4-BE49-F238E27FC236}">
                <a16:creationId xmlns:a16="http://schemas.microsoft.com/office/drawing/2014/main" id="{3F31C202-E940-4E77-A159-986553E9FFCF}"/>
              </a:ext>
            </a:extLst>
          </p:cNvPr>
          <p:cNvSpPr>
            <a:spLocks xmlns:a="http://schemas.openxmlformats.org/drawingml/2006/main" noGrp="1"/>
          </p:cNvSpPr>
          <p:nvPr/>
        </p:nvSpPr>
        <p:spPr>
          <a:xfrm xmlns:a="http://schemas.openxmlformats.org/drawingml/2006/main">
            <a:off x="1838325" y="2571750"/>
            <a:ext cx="419100" cy="361950"/>
          </a:xfrm>
          <a:prstGeom xmlns:a="http://schemas.openxmlformats.org/drawingml/2006/main" prst="roundRect">
            <a:avLst>
              <a:gd name="adj" fmla="val 21053"/>
            </a:avLst>
          </a:prstGeom>
          <a:solidFill xmlns:a="http://schemas.openxmlformats.org/drawingml/2006/main">
            <a:srgbClr val="FFBA52"/>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0" name="">
            <a:extLst xmlns:a="http://schemas.openxmlformats.org/drawingml/2006/main">
              <a:ext uri="{FF2B5EF4-FFF2-40B4-BE49-F238E27FC236}">
                <a16:creationId xmlns:a16="http://schemas.microsoft.com/office/drawing/2014/main" id="{DB287E54-D99C-4F84-BD91-698E77246A4C}"/>
              </a:ext>
            </a:extLst>
          </p:cNvPr>
          <p:cNvSpPr>
            <a:spLocks xmlns:a="http://schemas.openxmlformats.org/drawingml/2006/main" noGrp="1"/>
          </p:cNvSpPr>
          <p:nvPr/>
        </p:nvSpPr>
        <p:spPr>
          <a:xfrm xmlns:a="http://schemas.openxmlformats.org/drawingml/2006/main">
            <a:off x="2352675" y="2571750"/>
            <a:ext cx="419100" cy="361950"/>
          </a:xfrm>
          <a:prstGeom xmlns:a="http://schemas.openxmlformats.org/drawingml/2006/main" prst="roundRect">
            <a:avLst>
              <a:gd name="adj" fmla="val 21053"/>
            </a:avLst>
          </a:prstGeom>
          <a:solidFill xmlns:a="http://schemas.openxmlformats.org/drawingml/2006/main">
            <a:srgbClr val="61D69D"/>
          </a:solidFill>
          <a:ln xmlns:a="http://schemas.openxmlformats.org/drawingml/2006/main" w="9525">
            <a:solidFill>
              <a:srgbClr val="61D69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1" name="">
            <a:extLst xmlns:a="http://schemas.openxmlformats.org/drawingml/2006/main">
              <a:ext uri="{FF2B5EF4-FFF2-40B4-BE49-F238E27FC236}">
                <a16:creationId xmlns:a16="http://schemas.microsoft.com/office/drawing/2014/main" id="{26970EEF-96BD-4577-8D2B-09E7FDDDED16}"/>
              </a:ext>
            </a:extLst>
          </p:cNvPr>
          <p:cNvSpPr>
            <a:spLocks xmlns:a="http://schemas.openxmlformats.org/drawingml/2006/main" noGrp="1"/>
          </p:cNvSpPr>
          <p:nvPr/>
        </p:nvSpPr>
        <p:spPr>
          <a:xfrm xmlns:a="http://schemas.openxmlformats.org/drawingml/2006/main">
            <a:off x="2867025" y="2571750"/>
            <a:ext cx="419100" cy="361950"/>
          </a:xfrm>
          <a:prstGeom xmlns:a="http://schemas.openxmlformats.org/drawingml/2006/main" prst="roundRect">
            <a:avLst>
              <a:gd name="adj" fmla="val 21053"/>
            </a:avLst>
          </a:prstGeom>
          <a:solidFill xmlns:a="http://schemas.openxmlformats.org/drawingml/2006/main">
            <a:srgbClr val="8E7DFF"/>
          </a:solidFill>
          <a:ln xmlns:a="http://schemas.openxmlformats.org/drawingml/2006/main" w="9525">
            <a:solidFill>
              <a:srgbClr val="8E7DF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2" name="">
            <a:extLst xmlns:a="http://schemas.openxmlformats.org/drawingml/2006/main">
              <a:ext uri="{FF2B5EF4-FFF2-40B4-BE49-F238E27FC236}">
                <a16:creationId xmlns:a16="http://schemas.microsoft.com/office/drawing/2014/main" id="{FD20594C-A0D5-4B24-AE60-CE3463E9F0E9}"/>
              </a:ext>
            </a:extLst>
          </p:cNvPr>
          <p:cNvSpPr>
            <a:spLocks xmlns:a="http://schemas.openxmlformats.org/drawingml/2006/main" noGrp="1"/>
          </p:cNvSpPr>
          <p:nvPr/>
        </p:nvSpPr>
        <p:spPr>
          <a:xfrm xmlns:a="http://schemas.openxmlformats.org/drawingml/2006/main">
            <a:off x="809625" y="3143250"/>
            <a:ext cx="419100" cy="361950"/>
          </a:xfrm>
          <a:prstGeom xmlns:a="http://schemas.openxmlformats.org/drawingml/2006/main" prst="roundRect">
            <a:avLst>
              <a:gd name="adj" fmla="val 21053"/>
            </a:avLst>
          </a:prstGeom>
          <a:solidFill xmlns:a="http://schemas.openxmlformats.org/drawingml/2006/main">
            <a:srgbClr val="35D9E6"/>
          </a:solidFill>
          <a:ln xmlns:a="http://schemas.openxmlformats.org/drawingml/2006/main" w="9525">
            <a:solidFill>
              <a:srgbClr val="35D9E6"/>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3" name="">
            <a:extLst xmlns:a="http://schemas.openxmlformats.org/drawingml/2006/main">
              <a:ext uri="{FF2B5EF4-FFF2-40B4-BE49-F238E27FC236}">
                <a16:creationId xmlns:a16="http://schemas.microsoft.com/office/drawing/2014/main" id="{95205B88-9232-4A32-A194-7D7EF1C02299}"/>
              </a:ext>
            </a:extLst>
          </p:cNvPr>
          <p:cNvSpPr>
            <a:spLocks xmlns:a="http://schemas.openxmlformats.org/drawingml/2006/main" noGrp="1"/>
          </p:cNvSpPr>
          <p:nvPr/>
        </p:nvSpPr>
        <p:spPr>
          <a:xfrm xmlns:a="http://schemas.openxmlformats.org/drawingml/2006/main">
            <a:off x="1323975" y="3143250"/>
            <a:ext cx="419100" cy="361950"/>
          </a:xfrm>
          <a:prstGeom xmlns:a="http://schemas.openxmlformats.org/drawingml/2006/main" prst="roundRect">
            <a:avLst>
              <a:gd name="adj" fmla="val 21053"/>
            </a:avLst>
          </a:prstGeom>
          <a:solidFill xmlns:a="http://schemas.openxmlformats.org/drawingml/2006/main">
            <a:srgbClr val="FFBA52"/>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4" name="">
            <a:extLst xmlns:a="http://schemas.openxmlformats.org/drawingml/2006/main">
              <a:ext uri="{FF2B5EF4-FFF2-40B4-BE49-F238E27FC236}">
                <a16:creationId xmlns:a16="http://schemas.microsoft.com/office/drawing/2014/main" id="{DE3BC57C-8745-4901-A21F-81EA24C2148D}"/>
              </a:ext>
            </a:extLst>
          </p:cNvPr>
          <p:cNvSpPr>
            <a:spLocks xmlns:a="http://schemas.openxmlformats.org/drawingml/2006/main" noGrp="1"/>
          </p:cNvSpPr>
          <p:nvPr/>
        </p:nvSpPr>
        <p:spPr>
          <a:xfrm xmlns:a="http://schemas.openxmlformats.org/drawingml/2006/main">
            <a:off x="1838325" y="3143250"/>
            <a:ext cx="419100" cy="361950"/>
          </a:xfrm>
          <a:prstGeom xmlns:a="http://schemas.openxmlformats.org/drawingml/2006/main" prst="roundRect">
            <a:avLst>
              <a:gd name="adj" fmla="val 21053"/>
            </a:avLst>
          </a:prstGeom>
          <a:solidFill xmlns:a="http://schemas.openxmlformats.org/drawingml/2006/main">
            <a:srgbClr val="61D69D"/>
          </a:solidFill>
          <a:ln xmlns:a="http://schemas.openxmlformats.org/drawingml/2006/main" w="9525">
            <a:solidFill>
              <a:srgbClr val="61D69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5" name="">
            <a:extLst xmlns:a="http://schemas.openxmlformats.org/drawingml/2006/main">
              <a:ext uri="{FF2B5EF4-FFF2-40B4-BE49-F238E27FC236}">
                <a16:creationId xmlns:a16="http://schemas.microsoft.com/office/drawing/2014/main" id="{B26789B3-6F51-41C1-AE99-9C995C647CC8}"/>
              </a:ext>
            </a:extLst>
          </p:cNvPr>
          <p:cNvSpPr>
            <a:spLocks xmlns:a="http://schemas.openxmlformats.org/drawingml/2006/main" noGrp="1"/>
          </p:cNvSpPr>
          <p:nvPr/>
        </p:nvSpPr>
        <p:spPr>
          <a:xfrm xmlns:a="http://schemas.openxmlformats.org/drawingml/2006/main">
            <a:off x="2352675" y="3143250"/>
            <a:ext cx="419100" cy="361950"/>
          </a:xfrm>
          <a:prstGeom xmlns:a="http://schemas.openxmlformats.org/drawingml/2006/main" prst="roundRect">
            <a:avLst>
              <a:gd name="adj" fmla="val 21053"/>
            </a:avLst>
          </a:prstGeom>
          <a:solidFill xmlns:a="http://schemas.openxmlformats.org/drawingml/2006/main">
            <a:srgbClr val="8E7DFF"/>
          </a:solidFill>
          <a:ln xmlns:a="http://schemas.openxmlformats.org/drawingml/2006/main" w="9525">
            <a:solidFill>
              <a:srgbClr val="8E7DF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6" name="">
            <a:extLst xmlns:a="http://schemas.openxmlformats.org/drawingml/2006/main">
              <a:ext uri="{FF2B5EF4-FFF2-40B4-BE49-F238E27FC236}">
                <a16:creationId xmlns:a16="http://schemas.microsoft.com/office/drawing/2014/main" id="{96A2DB59-7F98-4502-A636-3D39EE77C0DA}"/>
              </a:ext>
            </a:extLst>
          </p:cNvPr>
          <p:cNvSpPr>
            <a:spLocks xmlns:a="http://schemas.openxmlformats.org/drawingml/2006/main" noGrp="1"/>
          </p:cNvSpPr>
          <p:nvPr/>
        </p:nvSpPr>
        <p:spPr>
          <a:xfrm xmlns:a="http://schemas.openxmlformats.org/drawingml/2006/main">
            <a:off x="2867025" y="3143250"/>
            <a:ext cx="419100" cy="361950"/>
          </a:xfrm>
          <a:prstGeom xmlns:a="http://schemas.openxmlformats.org/drawingml/2006/main" prst="roundRect">
            <a:avLst>
              <a:gd name="adj" fmla="val 21053"/>
            </a:avLst>
          </a:prstGeom>
          <a:solidFill xmlns:a="http://schemas.openxmlformats.org/drawingml/2006/main">
            <a:srgbClr val="FF7C68"/>
          </a:solidFill>
          <a:ln xmlns:a="http://schemas.openxmlformats.org/drawingml/2006/main" w="9525">
            <a:solidFill>
              <a:srgbClr val="FF7C6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7" name="">
            <a:extLst xmlns:a="http://schemas.openxmlformats.org/drawingml/2006/main">
              <a:ext uri="{FF2B5EF4-FFF2-40B4-BE49-F238E27FC236}">
                <a16:creationId xmlns:a16="http://schemas.microsoft.com/office/drawing/2014/main" id="{AFEE93D4-3F11-48D7-A599-71445B9FEA8C}"/>
              </a:ext>
            </a:extLst>
          </p:cNvPr>
          <p:cNvSpPr>
            <a:spLocks xmlns:a="http://schemas.openxmlformats.org/drawingml/2006/main" noGrp="1"/>
          </p:cNvSpPr>
          <p:nvPr/>
        </p:nvSpPr>
        <p:spPr>
          <a:xfrm xmlns:a="http://schemas.openxmlformats.org/drawingml/2006/main">
            <a:off x="809625" y="3714750"/>
            <a:ext cx="419100" cy="361950"/>
          </a:xfrm>
          <a:prstGeom xmlns:a="http://schemas.openxmlformats.org/drawingml/2006/main" prst="roundRect">
            <a:avLst>
              <a:gd name="adj" fmla="val 21053"/>
            </a:avLst>
          </a:prstGeom>
          <a:solidFill xmlns:a="http://schemas.openxmlformats.org/drawingml/2006/main">
            <a:srgbClr val="FFBA52"/>
          </a:solidFill>
          <a:ln xmlns:a="http://schemas.openxmlformats.org/drawingml/2006/main" w="9525">
            <a:solidFill>
              <a:srgbClr val="FFBA52"/>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8" name="">
            <a:extLst xmlns:a="http://schemas.openxmlformats.org/drawingml/2006/main">
              <a:ext uri="{FF2B5EF4-FFF2-40B4-BE49-F238E27FC236}">
                <a16:creationId xmlns:a16="http://schemas.microsoft.com/office/drawing/2014/main" id="{9B693E03-A343-4F27-813A-D1EFD7E7605D}"/>
              </a:ext>
            </a:extLst>
          </p:cNvPr>
          <p:cNvSpPr>
            <a:spLocks xmlns:a="http://schemas.openxmlformats.org/drawingml/2006/main" noGrp="1"/>
          </p:cNvSpPr>
          <p:nvPr/>
        </p:nvSpPr>
        <p:spPr>
          <a:xfrm xmlns:a="http://schemas.openxmlformats.org/drawingml/2006/main">
            <a:off x="1323975" y="3714750"/>
            <a:ext cx="419100" cy="361950"/>
          </a:xfrm>
          <a:prstGeom xmlns:a="http://schemas.openxmlformats.org/drawingml/2006/main" prst="roundRect">
            <a:avLst>
              <a:gd name="adj" fmla="val 21053"/>
            </a:avLst>
          </a:prstGeom>
          <a:solidFill xmlns:a="http://schemas.openxmlformats.org/drawingml/2006/main">
            <a:srgbClr val="61D69D"/>
          </a:solidFill>
          <a:ln xmlns:a="http://schemas.openxmlformats.org/drawingml/2006/main" w="9525">
            <a:solidFill>
              <a:srgbClr val="61D69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9" name="">
            <a:extLst xmlns:a="http://schemas.openxmlformats.org/drawingml/2006/main">
              <a:ext uri="{FF2B5EF4-FFF2-40B4-BE49-F238E27FC236}">
                <a16:creationId xmlns:a16="http://schemas.microsoft.com/office/drawing/2014/main" id="{B49227A0-A4C9-41A6-BB00-4B0B9F1F900F}"/>
              </a:ext>
            </a:extLst>
          </p:cNvPr>
          <p:cNvSpPr>
            <a:spLocks xmlns:a="http://schemas.openxmlformats.org/drawingml/2006/main" noGrp="1"/>
          </p:cNvSpPr>
          <p:nvPr/>
        </p:nvSpPr>
        <p:spPr>
          <a:xfrm xmlns:a="http://schemas.openxmlformats.org/drawingml/2006/main">
            <a:off x="1838325" y="3714750"/>
            <a:ext cx="419100" cy="361950"/>
          </a:xfrm>
          <a:prstGeom xmlns:a="http://schemas.openxmlformats.org/drawingml/2006/main" prst="roundRect">
            <a:avLst>
              <a:gd name="adj" fmla="val 21053"/>
            </a:avLst>
          </a:prstGeom>
          <a:solidFill xmlns:a="http://schemas.openxmlformats.org/drawingml/2006/main">
            <a:srgbClr val="8E7DFF"/>
          </a:solidFill>
          <a:ln xmlns:a="http://schemas.openxmlformats.org/drawingml/2006/main" w="9525">
            <a:solidFill>
              <a:srgbClr val="8E7DF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0" name="">
            <a:extLst xmlns:a="http://schemas.openxmlformats.org/drawingml/2006/main">
              <a:ext uri="{FF2B5EF4-FFF2-40B4-BE49-F238E27FC236}">
                <a16:creationId xmlns:a16="http://schemas.microsoft.com/office/drawing/2014/main" id="{2F8CC651-7271-4A30-B9BA-A204455004E5}"/>
              </a:ext>
            </a:extLst>
          </p:cNvPr>
          <p:cNvSpPr>
            <a:spLocks xmlns:a="http://schemas.openxmlformats.org/drawingml/2006/main" noGrp="1"/>
          </p:cNvSpPr>
          <p:nvPr/>
        </p:nvSpPr>
        <p:spPr>
          <a:xfrm xmlns:a="http://schemas.openxmlformats.org/drawingml/2006/main">
            <a:off x="2352675" y="3714750"/>
            <a:ext cx="419100" cy="361950"/>
          </a:xfrm>
          <a:prstGeom xmlns:a="http://schemas.openxmlformats.org/drawingml/2006/main" prst="roundRect">
            <a:avLst>
              <a:gd name="adj" fmla="val 21053"/>
            </a:avLst>
          </a:prstGeom>
          <a:solidFill xmlns:a="http://schemas.openxmlformats.org/drawingml/2006/main">
            <a:srgbClr val="FF7C68"/>
          </a:solidFill>
          <a:ln xmlns:a="http://schemas.openxmlformats.org/drawingml/2006/main" w="9525">
            <a:solidFill>
              <a:srgbClr val="FF7C6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1" name="">
            <a:extLst xmlns:a="http://schemas.openxmlformats.org/drawingml/2006/main">
              <a:ext uri="{FF2B5EF4-FFF2-40B4-BE49-F238E27FC236}">
                <a16:creationId xmlns:a16="http://schemas.microsoft.com/office/drawing/2014/main" id="{7844102A-8AAA-4930-BF22-E7FA4B793CCD}"/>
              </a:ext>
            </a:extLst>
          </p:cNvPr>
          <p:cNvSpPr>
            <a:spLocks xmlns:a="http://schemas.openxmlformats.org/drawingml/2006/main" noGrp="1"/>
          </p:cNvSpPr>
          <p:nvPr/>
        </p:nvSpPr>
        <p:spPr>
          <a:xfrm xmlns:a="http://schemas.openxmlformats.org/drawingml/2006/main">
            <a:off x="2867025" y="3714750"/>
            <a:ext cx="419100" cy="361950"/>
          </a:xfrm>
          <a:prstGeom xmlns:a="http://schemas.openxmlformats.org/drawingml/2006/main" prst="roundRect">
            <a:avLst>
              <a:gd name="adj" fmla="val 21053"/>
            </a:avLst>
          </a:prstGeom>
          <a:solidFill xmlns:a="http://schemas.openxmlformats.org/drawingml/2006/main">
            <a:srgbClr val="EF5DA8"/>
          </a:solidFill>
          <a:ln xmlns:a="http://schemas.openxmlformats.org/drawingml/2006/main" w="9525">
            <a:solidFill>
              <a:srgbClr val="EF5DA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2" name="">
            <a:extLst xmlns:a="http://schemas.openxmlformats.org/drawingml/2006/main">
              <a:ext uri="{FF2B5EF4-FFF2-40B4-BE49-F238E27FC236}">
                <a16:creationId xmlns:a16="http://schemas.microsoft.com/office/drawing/2014/main" id="{1F8E9059-F290-44FA-91DB-974094B9A060}"/>
              </a:ext>
            </a:extLst>
          </p:cNvPr>
          <p:cNvSpPr>
            <a:spLocks xmlns:a="http://schemas.openxmlformats.org/drawingml/2006/main" noGrp="1"/>
          </p:cNvSpPr>
          <p:nvPr/>
        </p:nvSpPr>
        <p:spPr>
          <a:xfrm xmlns:a="http://schemas.openxmlformats.org/drawingml/2006/main">
            <a:off x="3667125" y="2238375"/>
            <a:ext cx="2381250" cy="1905000"/>
          </a:xfrm>
          <a:prstGeom xmlns:a="http://schemas.openxmlformats.org/drawingml/2006/main" prst="roundRect">
            <a:avLst>
              <a:gd name="adj" fmla="val 10000"/>
            </a:avLst>
          </a:prstGeom>
          <a:solidFill xmlns:a="http://schemas.openxmlformats.org/drawingml/2006/main">
            <a:srgbClr val="13172A"/>
          </a:solidFill>
          <a:ln xmlns:a="http://schemas.openxmlformats.org/drawingml/2006/main" w="9525">
            <a:solidFill>
              <a:srgbClr val="544C8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3" name="">
            <a:extLst xmlns:a="http://schemas.openxmlformats.org/drawingml/2006/main">
              <a:ext uri="{FF2B5EF4-FFF2-40B4-BE49-F238E27FC236}">
                <a16:creationId xmlns:a16="http://schemas.microsoft.com/office/drawing/2014/main" id="{FC4B3BF9-B8AE-48C5-BB73-320C507C77EF}"/>
              </a:ext>
            </a:extLst>
          </p:cNvPr>
          <p:cNvSpPr>
            <a:spLocks xmlns:a="http://schemas.openxmlformats.org/drawingml/2006/main" noGrp="1"/>
          </p:cNvSpPr>
          <p:nvPr/>
        </p:nvSpPr>
        <p:spPr>
          <a:xfrm xmlns:a="http://schemas.openxmlformats.org/drawingml/2006/main">
            <a:off x="3857625" y="2667000"/>
            <a:ext cx="2000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100" b="1">
                <a:solidFill>
                  <a:srgbClr val="C9C3FF"/>
                </a:solidFill>
              </a:defRPr>
            </a:pPr>
            <a:r>
              <a:rPr sz="2100" b="1">
                <a:solidFill>
                  <a:srgbClr val="C9C3FF"/>
                </a:solidFill>
              </a:rPr>
              <a:t>2,379 possible</a:t>
            </a:r>
          </a:p>
          <a:p xmlns:a="http://schemas.openxmlformats.org/drawingml/2006/main">
            <a:pPr algn="ctr">
              <a:defRPr sz="2100" b="1">
                <a:solidFill>
                  <a:srgbClr val="C9C3FF"/>
                </a:solidFill>
              </a:defRPr>
            </a:pPr>
            <a:r>
              <a:rPr sz="2100" b="1">
                <a:solidFill>
                  <a:srgbClr val="C9C3FF"/>
                </a:solidFill>
              </a:rPr>
              <a:t>architectures</a:t>
            </a:r>
          </a:p>
        </p:txBody>
      </p:sp>
      <p:sp>
        <p:nvSpPr>
          <p:cNvPr id="24" name="">
            <a:extLst xmlns:a="http://schemas.openxmlformats.org/drawingml/2006/main">
              <a:ext uri="{FF2B5EF4-FFF2-40B4-BE49-F238E27FC236}">
                <a16:creationId xmlns:a16="http://schemas.microsoft.com/office/drawing/2014/main" id="{DFD25879-F021-4ECF-8838-143E77AA63AE}"/>
              </a:ext>
            </a:extLst>
          </p:cNvPr>
          <p:cNvSpPr>
            <a:spLocks xmlns:a="http://schemas.openxmlformats.org/drawingml/2006/main" noGrp="1"/>
          </p:cNvSpPr>
          <p:nvPr/>
        </p:nvSpPr>
        <p:spPr>
          <a:xfrm xmlns:a="http://schemas.openxmlformats.org/drawingml/2006/main">
            <a:off x="6858000" y="2238375"/>
            <a:ext cx="2000250" cy="1905000"/>
          </a:xfrm>
          <a:prstGeom xmlns:a="http://schemas.openxmlformats.org/drawingml/2006/main" prst="roundRect">
            <a:avLst>
              <a:gd name="adj" fmla="val 10000"/>
            </a:avLst>
          </a:prstGeom>
          <a:solidFill xmlns:a="http://schemas.openxmlformats.org/drawingml/2006/main">
            <a:srgbClr val="201528"/>
          </a:solidFill>
          <a:ln xmlns:a="http://schemas.openxmlformats.org/drawingml/2006/main" w="9525">
            <a:solidFill>
              <a:srgbClr val="EF5DA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5" name="">
            <a:extLst xmlns:a="http://schemas.openxmlformats.org/drawingml/2006/main">
              <a:ext uri="{FF2B5EF4-FFF2-40B4-BE49-F238E27FC236}">
                <a16:creationId xmlns:a16="http://schemas.microsoft.com/office/drawing/2014/main" id="{5C7D896B-9466-4EC5-BA95-B9B6F97535BB}"/>
              </a:ext>
            </a:extLst>
          </p:cNvPr>
          <p:cNvSpPr>
            <a:spLocks xmlns:a="http://schemas.openxmlformats.org/drawingml/2006/main" noGrp="1"/>
          </p:cNvSpPr>
          <p:nvPr/>
        </p:nvSpPr>
        <p:spPr>
          <a:xfrm xmlns:a="http://schemas.openxmlformats.org/drawingml/2006/main">
            <a:off x="7143750" y="2781300"/>
            <a:ext cx="1428750" cy="809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EF5DA8"/>
                </a:solidFill>
              </a:defRPr>
            </a:pPr>
            <a:r>
              <a:rPr sz="2250" b="1">
                <a:solidFill>
                  <a:srgbClr val="EF5DA8"/>
                </a:solidFill>
              </a:rPr>
              <a:t>neural</a:t>
            </a:r>
          </a:p>
          <a:p xmlns:a="http://schemas.openxmlformats.org/drawingml/2006/main">
            <a:pPr algn="ctr">
              <a:defRPr sz="2250" b="1">
                <a:solidFill>
                  <a:srgbClr val="EF5DA8"/>
                </a:solidFill>
              </a:defRPr>
            </a:pPr>
            <a:r>
              <a:rPr sz="2250" b="1">
                <a:solidFill>
                  <a:srgbClr val="EF5DA8"/>
                </a:solidFill>
              </a:rPr>
              <a:t>network</a:t>
            </a:r>
          </a:p>
        </p:txBody>
      </p:sp>
      <p:sp>
        <p:nvSpPr>
          <p:cNvPr id="26" name="">
            <a:extLst xmlns:a="http://schemas.openxmlformats.org/drawingml/2006/main">
              <a:ext uri="{FF2B5EF4-FFF2-40B4-BE49-F238E27FC236}">
                <a16:creationId xmlns:a16="http://schemas.microsoft.com/office/drawing/2014/main" id="{F0F40ECD-161D-4C6C-B0D8-DE80A1C7EF09}"/>
              </a:ext>
            </a:extLst>
          </p:cNvPr>
          <p:cNvSpPr>
            <a:spLocks xmlns:a="http://schemas.openxmlformats.org/drawingml/2006/main" noGrp="1"/>
          </p:cNvSpPr>
          <p:nvPr/>
        </p:nvSpPr>
        <p:spPr>
          <a:xfrm xmlns:a="http://schemas.openxmlformats.org/drawingml/2006/main">
            <a:off x="9667875" y="2238375"/>
            <a:ext cx="1809750" cy="1905000"/>
          </a:xfrm>
          <a:prstGeom xmlns:a="http://schemas.openxmlformats.org/drawingml/2006/main" prst="roundRect">
            <a:avLst>
              <a:gd name="adj" fmla="val 10526"/>
            </a:avLst>
          </a:prstGeom>
          <a:solidFill xmlns:a="http://schemas.openxmlformats.org/drawingml/2006/main">
            <a:srgbClr val="12271F"/>
          </a:solidFill>
          <a:ln xmlns:a="http://schemas.openxmlformats.org/drawingml/2006/main" w="9525">
            <a:solidFill>
              <a:srgbClr val="61D69D"/>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7" name="">
            <a:extLst xmlns:a="http://schemas.openxmlformats.org/drawingml/2006/main">
              <a:ext uri="{FF2B5EF4-FFF2-40B4-BE49-F238E27FC236}">
                <a16:creationId xmlns:a16="http://schemas.microsoft.com/office/drawing/2014/main" id="{4797A96E-8E22-4096-A559-36599BD8B54F}"/>
              </a:ext>
            </a:extLst>
          </p:cNvPr>
          <p:cNvSpPr>
            <a:spLocks xmlns:a="http://schemas.openxmlformats.org/drawingml/2006/main" noGrp="1"/>
          </p:cNvSpPr>
          <p:nvPr/>
        </p:nvSpPr>
        <p:spPr>
          <a:xfrm xmlns:a="http://schemas.openxmlformats.org/drawingml/2006/main">
            <a:off x="9810750" y="2714625"/>
            <a:ext cx="15240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75" b="1">
                <a:solidFill>
                  <a:srgbClr val="61D69D"/>
                </a:solidFill>
              </a:defRPr>
            </a:pPr>
            <a:r>
              <a:rPr sz="1575" b="1">
                <a:solidFill>
                  <a:srgbClr val="61D69D"/>
                </a:solidFill>
              </a:rPr>
              <a:t>cytotoxicity</a:t>
            </a:r>
          </a:p>
          <a:p xmlns:a="http://schemas.openxmlformats.org/drawingml/2006/main">
            <a:pPr algn="ctr">
              <a:defRPr sz="1575" b="1">
                <a:solidFill>
                  <a:srgbClr val="61D69D"/>
                </a:solidFill>
              </a:defRPr>
            </a:pPr>
            <a:r>
              <a:rPr sz="1575" b="1">
                <a:solidFill>
                  <a:srgbClr val="61D69D"/>
                </a:solidFill>
              </a:rPr>
              <a:t>+</a:t>
            </a:r>
          </a:p>
          <a:p xmlns:a="http://schemas.openxmlformats.org/drawingml/2006/main">
            <a:pPr algn="ctr">
              <a:defRPr sz="1575" b="1">
                <a:solidFill>
                  <a:srgbClr val="61D69D"/>
                </a:solidFill>
              </a:defRPr>
            </a:pPr>
            <a:r>
              <a:rPr sz="1575" b="1">
                <a:solidFill>
                  <a:srgbClr val="61D69D"/>
                </a:solidFill>
              </a:rPr>
              <a:t>stemness</a:t>
            </a:r>
          </a:p>
        </p:txBody>
      </p:sp>
      <p:cxnSp>
        <p:nvCxnSpPr>
          <p:cNvPr id="59" name=""/>
          <p:cNvCxnSpPr>
            <a:stCxn xmlns:a="http://schemas.openxmlformats.org/drawingml/2006/main" id="22" idx="3"/>
            <a:endCxn xmlns:a="http://schemas.openxmlformats.org/drawingml/2006/main" id="24" idx="1"/>
          </p:cNvCxnSpPr>
          <p:nvPr/>
        </p:nvCxnSpPr>
        <p:spPr>
          <a:xfrm xmlns:a="http://schemas.openxmlformats.org/drawingml/2006/main">
            <a:off x="6048375" y="3190875"/>
            <a:ext cx="809625" cy="0"/>
          </a:xfrm>
          <a:prstGeom xmlns:a="http://schemas.openxmlformats.org/drawingml/2006/main" prst="straightConnector1">
            <a:avLst/>
          </a:prstGeom>
          <a:ln xmlns:a="http://schemas.openxmlformats.org/drawingml/2006/main" w="19050">
            <a:solidFill>
              <a:srgbClr val="EF5DA8"/>
            </a:solidFill>
            <a:prstDash val="solid"/>
            <a:tailEnd type="arrow" w="med" len="med"/>
          </a:ln>
        </p:spPr>
      </p:cxnSp>
      <p:cxnSp>
        <p:nvCxnSpPr>
          <p:cNvPr id="60" name=""/>
          <p:cNvCxnSpPr>
            <a:stCxn xmlns:a="http://schemas.openxmlformats.org/drawingml/2006/main" id="24" idx="3"/>
            <a:endCxn xmlns:a="http://schemas.openxmlformats.org/drawingml/2006/main" id="26" idx="1"/>
          </p:cNvCxnSpPr>
          <p:nvPr/>
        </p:nvCxnSpPr>
        <p:spPr>
          <a:xfrm xmlns:a="http://schemas.openxmlformats.org/drawingml/2006/main">
            <a:off x="8858250" y="3190875"/>
            <a:ext cx="809625" cy="0"/>
          </a:xfrm>
          <a:prstGeom xmlns:a="http://schemas.openxmlformats.org/drawingml/2006/main" prst="straightConnector1">
            <a:avLst/>
          </a:prstGeom>
          <a:ln xmlns:a="http://schemas.openxmlformats.org/drawingml/2006/main" w="19050">
            <a:solidFill>
              <a:srgbClr val="61D69D"/>
            </a:solidFill>
            <a:prstDash val="solid"/>
            <a:tailEnd type="arrow" w="med" len="med"/>
          </a:ln>
        </p:spPr>
      </p:cxnSp>
      <p:sp>
        <p:nvSpPr>
          <p:cNvPr id="30" name="">
            <a:extLst xmlns:a="http://schemas.openxmlformats.org/drawingml/2006/main">
              <a:ext uri="{FF2B5EF4-FFF2-40B4-BE49-F238E27FC236}">
                <a16:creationId xmlns:a16="http://schemas.microsoft.com/office/drawing/2014/main" id="{2612F997-5337-418E-9A18-A2817F16FBA8}"/>
              </a:ext>
            </a:extLst>
          </p:cNvPr>
          <p:cNvSpPr>
            <a:spLocks xmlns:a="http://schemas.openxmlformats.org/drawingml/2006/main" noGrp="1"/>
          </p:cNvSpPr>
          <p:nvPr/>
        </p:nvSpPr>
        <p:spPr>
          <a:xfrm xmlns:a="http://schemas.openxmlformats.org/drawingml/2006/main">
            <a:off x="952500" y="4953000"/>
            <a:ext cx="4953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FFAFF"/>
                </a:solidFill>
              </a:defRPr>
            </a:pPr>
            <a:r>
              <a:rPr sz="1650" b="1">
                <a:solidFill>
                  <a:srgbClr val="EFFAFF"/>
                </a:solidFill>
              </a:rPr>
              <a:t>Measured on roughly 200 constructs in a bounded design context.</a:t>
            </a:r>
          </a:p>
        </p:txBody>
      </p:sp>
      <p:sp>
        <p:nvSpPr>
          <p:cNvPr id="31" name="">
            <a:extLst xmlns:a="http://schemas.openxmlformats.org/drawingml/2006/main">
              <a:ext uri="{FF2B5EF4-FFF2-40B4-BE49-F238E27FC236}">
                <a16:creationId xmlns:a16="http://schemas.microsoft.com/office/drawing/2014/main" id="{4943C8A0-2F43-4587-A1AD-780D5802726D}"/>
              </a:ext>
            </a:extLst>
          </p:cNvPr>
          <p:cNvSpPr>
            <a:spLocks xmlns:a="http://schemas.openxmlformats.org/drawingml/2006/main" noGrp="1"/>
          </p:cNvSpPr>
          <p:nvPr/>
        </p:nvSpPr>
        <p:spPr>
          <a:xfrm xmlns:a="http://schemas.openxmlformats.org/drawingml/2006/main">
            <a:off x="6191250" y="4953000"/>
            <a:ext cx="49530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FFBA52"/>
                </a:solidFill>
              </a:defRPr>
            </a:pPr>
            <a:r>
              <a:rPr sz="1650" b="1">
                <a:solidFill>
                  <a:srgbClr val="FFBA52"/>
                </a:solidFill>
              </a:rPr>
              <a:t>Conclusion: useful local grammar; universal “programming language” remains unproven.</a:t>
            </a:r>
          </a:p>
        </p:txBody>
      </p:sp>
    </p:spTree>
    <p:extLst>
      <p:ext uri="{BB962C8B-B14F-4D97-AF65-F5344CB8AC3E}">
        <p14:creationId xmlns:p14="http://schemas.microsoft.com/office/powerpoint/2010/main" val="26458570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OpenAI Codex public-record research synthesis</dc:creator>
  <lastModifiedBy>OpenAI Codex public-record research synthesis</lastModifiedBy>
  <dc:title>Hersh K. Bhargava’s PhD Research — Public-Packet Reconstruction</dc:title>
  <dcterms:created xsi:type="dcterms:W3CDTF">2026-07-17T22:46:43.4670000Z</dcterms:created>
  <dcterms:modified xsi:type="dcterms:W3CDTF">2026-07-17T22:46:43.4670000Z</dcterms:modified>
  <dc:subject>UCSF Biophysics public-record research assessment</dc:subject>
  <dc:description>Public-packet reconstruction only; not a committee record or degree decision.</dc:description>
</coreProperties>
</file>